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8" r:id="rId4"/>
    <p:sldId id="259" r:id="rId5"/>
    <p:sldId id="276" r:id="rId6"/>
    <p:sldId id="282" r:id="rId7"/>
    <p:sldId id="306" r:id="rId8"/>
    <p:sldId id="305" r:id="rId9"/>
    <p:sldId id="285" r:id="rId10"/>
    <p:sldId id="292" r:id="rId11"/>
    <p:sldId id="304" r:id="rId12"/>
    <p:sldId id="311" r:id="rId13"/>
    <p:sldId id="312" r:id="rId14"/>
    <p:sldId id="313" r:id="rId15"/>
    <p:sldId id="309" r:id="rId16"/>
    <p:sldId id="307" r:id="rId17"/>
    <p:sldId id="308" r:id="rId18"/>
    <p:sldId id="258" r:id="rId19"/>
    <p:sldId id="302" r:id="rId20"/>
    <p:sldId id="303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6D5D30-8931-2A7B-5E94-58105AB938FB}" name="馬芯瑜" initials="馬芯" userId="S::s1114737@o365st.pu.edu.tw::295d6f0f-07f0-4dfc-a2bf-3c281942d93b" providerId="AD"/>
  <p188:author id="{BC99EF39-6743-B610-0BE4-4B59D2F5BAB8}" name="黃敬汶" initials="黃敬" userId="S::s1114713@o365st.pu.edu.tw::13c66b24-1519-4d36-a5ee-8b923c823d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CCC"/>
    <a:srgbClr val="156669"/>
    <a:srgbClr val="B8D2E4"/>
    <a:srgbClr val="F5F5F5"/>
    <a:srgbClr val="BF1514"/>
    <a:srgbClr val="362B10"/>
    <a:srgbClr val="E66363"/>
    <a:srgbClr val="B08400"/>
    <a:srgbClr val="EDC532"/>
    <a:srgbClr val="EDA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AA914-BFBC-D5C4-07B4-98834138CC3B}" v="2" dt="2025-12-04T06:15:52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8C729E-762A-416A-B4A9-C069C4E855A4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23C35AD9-57E2-49FE-99B7-32510DB1FD15}">
      <dgm:prSet phldrT="[文字]"/>
      <dgm:spPr/>
      <dgm:t>
        <a:bodyPr/>
        <a:lstStyle/>
        <a:p>
          <a:pPr rtl="0"/>
          <a:r>
            <a:rPr lang="zh-TW" b="1" i="0">
              <a:latin typeface="Microsoft JhengHei"/>
              <a:ea typeface="PMingLiU"/>
            </a:rPr>
            <a:t>RPR</a:t>
          </a:r>
          <a:r>
            <a:rPr lang="zh-TW" b="1" i="0">
              <a:latin typeface="Microsoft JhengHei"/>
              <a:ea typeface="Microsoft JhengHei"/>
            </a:rPr>
            <a:t>反應卡</a:t>
          </a:r>
          <a:r>
            <a:rPr lang="zh-TW" altLang="en-US" b="1" i="0">
              <a:latin typeface="Microsoft JhengHei"/>
              <a:ea typeface="Microsoft JhengHei"/>
            </a:rPr>
            <a:t>  </a:t>
          </a:r>
          <a:r>
            <a:rPr lang="zh-TW" b="1" i="0">
              <a:latin typeface="Microsoft JhengHei"/>
              <a:ea typeface="Microsoft JhengHei"/>
            </a:rPr>
            <a:t>標</a:t>
          </a:r>
          <a:r>
            <a:rPr lang="zh-TW" altLang="en-US" b="1" i="0">
              <a:latin typeface="Microsoft JhengHei"/>
              <a:ea typeface="Microsoft JhengHei"/>
            </a:rPr>
            <a:t>記</a:t>
          </a:r>
          <a:endParaRPr lang="en-US" altLang="zh-TW" b="1" i="0">
            <a:latin typeface="Microsoft JhengHei"/>
            <a:ea typeface="Microsoft JhengHei"/>
          </a:endParaRPr>
        </a:p>
      </dgm:t>
    </dgm:pt>
    <dgm:pt modelId="{242B4553-9201-4E62-8FB3-DA69A8EEB265}" type="parTrans" cxnId="{47582F2C-FEDC-43F7-84A8-270536C89B30}">
      <dgm:prSet/>
      <dgm:spPr/>
      <dgm:t>
        <a:bodyPr/>
        <a:lstStyle/>
        <a:p>
          <a:endParaRPr lang="zh-TW" altLang="en-US"/>
        </a:p>
      </dgm:t>
    </dgm:pt>
    <dgm:pt modelId="{CBF77D10-8B69-41D9-9363-27045E9D7DFA}" type="sibTrans" cxnId="{47582F2C-FEDC-43F7-84A8-270536C89B30}">
      <dgm:prSet/>
      <dgm:spPr/>
      <dgm:t>
        <a:bodyPr/>
        <a:lstStyle/>
        <a:p>
          <a:endParaRPr lang="zh-TW" altLang="en-US"/>
        </a:p>
      </dgm:t>
    </dgm:pt>
    <dgm:pt modelId="{638B1E8E-7FB5-499A-9331-F348DA33014B}">
      <dgm:prSet phldrT="[文字]"/>
      <dgm:spPr/>
      <dgm:t>
        <a:bodyPr/>
        <a:lstStyle/>
        <a:p>
          <a:r>
            <a:rPr lang="zh-TW" b="1" i="0">
              <a:latin typeface="Microsoft JhengHei"/>
              <a:ea typeface="Microsoft JhengHei"/>
            </a:rPr>
            <a:t>影像處理</a:t>
          </a:r>
          <a:endParaRPr lang="en-US" altLang="zh-TW" b="1" i="0">
            <a:latin typeface="Microsoft JhengHei"/>
            <a:ea typeface="Microsoft JhengHei"/>
          </a:endParaRPr>
        </a:p>
      </dgm:t>
    </dgm:pt>
    <dgm:pt modelId="{E578703C-2EC3-40AF-BDAA-33DF6E21B170}" type="parTrans" cxnId="{2F072684-9D0F-4EA2-AF8B-9632D090BB74}">
      <dgm:prSet/>
      <dgm:spPr/>
      <dgm:t>
        <a:bodyPr/>
        <a:lstStyle/>
        <a:p>
          <a:endParaRPr lang="zh-TW" altLang="en-US"/>
        </a:p>
      </dgm:t>
    </dgm:pt>
    <dgm:pt modelId="{38D75F2C-1B3E-451B-9370-7D9DE03DA5FE}" type="sibTrans" cxnId="{2F072684-9D0F-4EA2-AF8B-9632D090BB74}">
      <dgm:prSet/>
      <dgm:spPr/>
      <dgm:t>
        <a:bodyPr/>
        <a:lstStyle/>
        <a:p>
          <a:endParaRPr lang="zh-TW" altLang="en-US"/>
        </a:p>
      </dgm:t>
    </dgm:pt>
    <dgm:pt modelId="{27EE3F9B-3AF8-498A-8338-CF5FCA1133EE}">
      <dgm:prSet phldrT="[文字]"/>
      <dgm:spPr/>
      <dgm:t>
        <a:bodyPr/>
        <a:lstStyle/>
        <a:p>
          <a:r>
            <a:rPr lang="zh-TW" b="1" i="0">
              <a:latin typeface="Microsoft JhengHei"/>
              <a:ea typeface="Microsoft JhengHei"/>
            </a:rPr>
            <a:t>影像分類</a:t>
          </a:r>
        </a:p>
      </dgm:t>
    </dgm:pt>
    <dgm:pt modelId="{0873CA40-8F83-4144-8BD7-5A5C69F67FF0}" type="parTrans" cxnId="{258D2A56-4142-4B7A-B92F-2B84C2E2CFE0}">
      <dgm:prSet/>
      <dgm:spPr/>
      <dgm:t>
        <a:bodyPr/>
        <a:lstStyle/>
        <a:p>
          <a:endParaRPr lang="zh-TW" altLang="en-US"/>
        </a:p>
      </dgm:t>
    </dgm:pt>
    <dgm:pt modelId="{BF986103-4918-4BA1-AB6B-485DCE783670}" type="sibTrans" cxnId="{258D2A56-4142-4B7A-B92F-2B84C2E2CFE0}">
      <dgm:prSet/>
      <dgm:spPr/>
      <dgm:t>
        <a:bodyPr/>
        <a:lstStyle/>
        <a:p>
          <a:endParaRPr lang="zh-TW" altLang="en-US"/>
        </a:p>
      </dgm:t>
    </dgm:pt>
    <dgm:pt modelId="{AFCBAA9D-A330-4F53-B615-7D857D1475E7}">
      <dgm:prSet phldr="0"/>
      <dgm:spPr/>
      <dgm:t>
        <a:bodyPr/>
        <a:lstStyle/>
        <a:p>
          <a:pPr rtl="0"/>
          <a:r>
            <a:rPr lang="zh-TW" b="1" i="0">
              <a:latin typeface="Microsoft JhengHei"/>
              <a:ea typeface="Microsoft JhengHei"/>
            </a:rPr>
            <a:t>蒐集</a:t>
          </a:r>
          <a:r>
            <a:rPr lang="zh-TW" b="1" i="0">
              <a:latin typeface="Microsoft JhengHei"/>
              <a:ea typeface="PMingLiU"/>
            </a:rPr>
            <a:t>RPR</a:t>
          </a:r>
          <a:r>
            <a:rPr lang="en-US" altLang="zh-TW" b="1" i="0">
              <a:latin typeface="Microsoft JhengHei"/>
              <a:ea typeface="PMingLiU"/>
            </a:rPr>
            <a:t>  </a:t>
          </a:r>
          <a:r>
            <a:rPr lang="en-US" altLang="zh-TW" b="1" i="0">
              <a:latin typeface="PMingLiU"/>
              <a:ea typeface="PMingLiU"/>
            </a:rPr>
            <a:t>   </a:t>
          </a:r>
          <a:r>
            <a:rPr lang="zh-TW" b="1" i="0">
              <a:latin typeface="Microsoft JhengHei"/>
              <a:ea typeface="Microsoft JhengHei"/>
            </a:rPr>
            <a:t>反應卡影像</a:t>
          </a:r>
          <a:endParaRPr lang="en-US" altLang="zh-TW" b="1" i="0">
            <a:latin typeface="Microsoft JhengHei"/>
            <a:ea typeface="Microsoft JhengHei"/>
          </a:endParaRPr>
        </a:p>
      </dgm:t>
    </dgm:pt>
    <dgm:pt modelId="{E5AE2638-DB39-4663-A191-08B654B9D827}" type="parTrans" cxnId="{4D353682-3558-4521-8B6C-7ECDD8B8437A}">
      <dgm:prSet/>
      <dgm:spPr/>
    </dgm:pt>
    <dgm:pt modelId="{39920248-ED0D-46DD-B6CE-C3253C69F992}" type="sibTrans" cxnId="{4D353682-3558-4521-8B6C-7ECDD8B8437A}">
      <dgm:prSet/>
      <dgm:spPr/>
      <dgm:t>
        <a:bodyPr/>
        <a:lstStyle/>
        <a:p>
          <a:endParaRPr lang="zh-TW" altLang="en-US"/>
        </a:p>
      </dgm:t>
    </dgm:pt>
    <dgm:pt modelId="{60275754-C9EF-4283-8E5A-8E52F614F7AF}">
      <dgm:prSet phldr="0"/>
      <dgm:spPr/>
      <dgm:t>
        <a:bodyPr/>
        <a:lstStyle/>
        <a:p>
          <a:r>
            <a:rPr lang="zh-TW" b="1" i="0">
              <a:latin typeface="Microsoft JhengHei"/>
              <a:ea typeface="Microsoft JhengHei"/>
            </a:rPr>
            <a:t>物件偵測</a:t>
          </a:r>
          <a:endParaRPr lang="zh-TW" altLang="en-US" b="1" i="0">
            <a:latin typeface="Microsoft JhengHei"/>
            <a:ea typeface="Microsoft JhengHei"/>
          </a:endParaRPr>
        </a:p>
      </dgm:t>
    </dgm:pt>
    <dgm:pt modelId="{E7644C55-AE45-4324-BAE3-63CAA61FD2F3}" type="parTrans" cxnId="{6380BB68-4DFF-4277-8C04-16051C8EAA7A}">
      <dgm:prSet/>
      <dgm:spPr/>
    </dgm:pt>
    <dgm:pt modelId="{658A6CB7-7A21-43BC-AED3-D7BA07AFF29F}" type="sibTrans" cxnId="{6380BB68-4DFF-4277-8C04-16051C8EAA7A}">
      <dgm:prSet/>
      <dgm:spPr/>
      <dgm:t>
        <a:bodyPr/>
        <a:lstStyle/>
        <a:p>
          <a:endParaRPr lang="zh-TW" altLang="en-US"/>
        </a:p>
      </dgm:t>
    </dgm:pt>
    <dgm:pt modelId="{85D88ECA-D17A-48F0-B4B5-00FD31C1A737}" type="pres">
      <dgm:prSet presAssocID="{DB8C729E-762A-416A-B4A9-C069C4E855A4}" presName="Name0" presStyleCnt="0">
        <dgm:presLayoutVars>
          <dgm:dir/>
          <dgm:resizeHandles val="exact"/>
        </dgm:presLayoutVars>
      </dgm:prSet>
      <dgm:spPr/>
    </dgm:pt>
    <dgm:pt modelId="{7EAE4649-1CB2-4E19-BD39-36C0EC8A2FEE}" type="pres">
      <dgm:prSet presAssocID="{AFCBAA9D-A330-4F53-B615-7D857D1475E7}" presName="node" presStyleLbl="node1" presStyleIdx="0" presStyleCnt="5">
        <dgm:presLayoutVars>
          <dgm:bulletEnabled val="1"/>
        </dgm:presLayoutVars>
      </dgm:prSet>
      <dgm:spPr/>
    </dgm:pt>
    <dgm:pt modelId="{A59BE69E-4E8B-4675-B66F-C3030A666977}" type="pres">
      <dgm:prSet presAssocID="{39920248-ED0D-46DD-B6CE-C3253C69F992}" presName="sibTrans" presStyleLbl="sibTrans1D1" presStyleIdx="0" presStyleCnt="4"/>
      <dgm:spPr/>
    </dgm:pt>
    <dgm:pt modelId="{D68DCEFE-17BB-439D-840D-58EA0FD39FAC}" type="pres">
      <dgm:prSet presAssocID="{39920248-ED0D-46DD-B6CE-C3253C69F992}" presName="connectorText" presStyleLbl="sibTrans1D1" presStyleIdx="0" presStyleCnt="4"/>
      <dgm:spPr/>
    </dgm:pt>
    <dgm:pt modelId="{AD12E582-CA32-4861-8C62-706ACC30E74C}" type="pres">
      <dgm:prSet presAssocID="{23C35AD9-57E2-49FE-99B7-32510DB1FD15}" presName="node" presStyleLbl="node1" presStyleIdx="1" presStyleCnt="5">
        <dgm:presLayoutVars>
          <dgm:bulletEnabled val="1"/>
        </dgm:presLayoutVars>
      </dgm:prSet>
      <dgm:spPr/>
    </dgm:pt>
    <dgm:pt modelId="{091DE689-4F08-49C4-8C48-B2BA1F3B4233}" type="pres">
      <dgm:prSet presAssocID="{CBF77D10-8B69-41D9-9363-27045E9D7DFA}" presName="sibTrans" presStyleLbl="sibTrans1D1" presStyleIdx="1" presStyleCnt="4"/>
      <dgm:spPr/>
    </dgm:pt>
    <dgm:pt modelId="{DA8139D0-0E2E-44B4-9C05-D1C8CB9BF673}" type="pres">
      <dgm:prSet presAssocID="{CBF77D10-8B69-41D9-9363-27045E9D7DFA}" presName="connectorText" presStyleLbl="sibTrans1D1" presStyleIdx="1" presStyleCnt="4"/>
      <dgm:spPr/>
    </dgm:pt>
    <dgm:pt modelId="{B3B23000-EB44-4EB0-ACDA-0E806C3FE30C}" type="pres">
      <dgm:prSet presAssocID="{60275754-C9EF-4283-8E5A-8E52F614F7AF}" presName="node" presStyleLbl="node1" presStyleIdx="2" presStyleCnt="5">
        <dgm:presLayoutVars>
          <dgm:bulletEnabled val="1"/>
        </dgm:presLayoutVars>
      </dgm:prSet>
      <dgm:spPr/>
    </dgm:pt>
    <dgm:pt modelId="{AF148A05-635E-47E5-A38F-18FAADEA60BD}" type="pres">
      <dgm:prSet presAssocID="{658A6CB7-7A21-43BC-AED3-D7BA07AFF29F}" presName="sibTrans" presStyleLbl="sibTrans1D1" presStyleIdx="2" presStyleCnt="4"/>
      <dgm:spPr/>
    </dgm:pt>
    <dgm:pt modelId="{F8641B53-F0C3-4E51-B254-56618C09553F}" type="pres">
      <dgm:prSet presAssocID="{658A6CB7-7A21-43BC-AED3-D7BA07AFF29F}" presName="connectorText" presStyleLbl="sibTrans1D1" presStyleIdx="2" presStyleCnt="4"/>
      <dgm:spPr/>
    </dgm:pt>
    <dgm:pt modelId="{64F74388-E707-4C20-B64F-AF45B9A8F135}" type="pres">
      <dgm:prSet presAssocID="{638B1E8E-7FB5-499A-9331-F348DA33014B}" presName="node" presStyleLbl="node1" presStyleIdx="3" presStyleCnt="5">
        <dgm:presLayoutVars>
          <dgm:bulletEnabled val="1"/>
        </dgm:presLayoutVars>
      </dgm:prSet>
      <dgm:spPr/>
    </dgm:pt>
    <dgm:pt modelId="{0C401DA4-FF10-4C43-9C3E-26C0B9BF8E87}" type="pres">
      <dgm:prSet presAssocID="{38D75F2C-1B3E-451B-9370-7D9DE03DA5FE}" presName="sibTrans" presStyleLbl="sibTrans1D1" presStyleIdx="3" presStyleCnt="4"/>
      <dgm:spPr/>
    </dgm:pt>
    <dgm:pt modelId="{74C2704D-FE1E-4565-A24A-87A18C3E54B1}" type="pres">
      <dgm:prSet presAssocID="{38D75F2C-1B3E-451B-9370-7D9DE03DA5FE}" presName="connectorText" presStyleLbl="sibTrans1D1" presStyleIdx="3" presStyleCnt="4"/>
      <dgm:spPr/>
    </dgm:pt>
    <dgm:pt modelId="{F9E4D8CD-3F07-43A9-B59D-0B5D9A8D6267}" type="pres">
      <dgm:prSet presAssocID="{27EE3F9B-3AF8-498A-8338-CF5FCA1133EE}" presName="node" presStyleLbl="node1" presStyleIdx="4" presStyleCnt="5">
        <dgm:presLayoutVars>
          <dgm:bulletEnabled val="1"/>
        </dgm:presLayoutVars>
      </dgm:prSet>
      <dgm:spPr/>
    </dgm:pt>
  </dgm:ptLst>
  <dgm:cxnLst>
    <dgm:cxn modelId="{0BFB221A-596B-49C9-877B-9472C1E17867}" type="presOf" srcId="{CBF77D10-8B69-41D9-9363-27045E9D7DFA}" destId="{091DE689-4F08-49C4-8C48-B2BA1F3B4233}" srcOrd="0" destOrd="0" presId="urn:microsoft.com/office/officeart/2005/8/layout/bProcess3"/>
    <dgm:cxn modelId="{47582F2C-FEDC-43F7-84A8-270536C89B30}" srcId="{DB8C729E-762A-416A-B4A9-C069C4E855A4}" destId="{23C35AD9-57E2-49FE-99B7-32510DB1FD15}" srcOrd="1" destOrd="0" parTransId="{242B4553-9201-4E62-8FB3-DA69A8EEB265}" sibTransId="{CBF77D10-8B69-41D9-9363-27045E9D7DFA}"/>
    <dgm:cxn modelId="{30DEFD61-1CFD-4AFA-AA38-CBF08CA84084}" type="presOf" srcId="{CBF77D10-8B69-41D9-9363-27045E9D7DFA}" destId="{DA8139D0-0E2E-44B4-9C05-D1C8CB9BF673}" srcOrd="1" destOrd="0" presId="urn:microsoft.com/office/officeart/2005/8/layout/bProcess3"/>
    <dgm:cxn modelId="{F4F9E463-D0C2-448C-9FB7-E6D0CF05A834}" type="presOf" srcId="{39920248-ED0D-46DD-B6CE-C3253C69F992}" destId="{A59BE69E-4E8B-4675-B66F-C3030A666977}" srcOrd="0" destOrd="0" presId="urn:microsoft.com/office/officeart/2005/8/layout/bProcess3"/>
    <dgm:cxn modelId="{6380BB68-4DFF-4277-8C04-16051C8EAA7A}" srcId="{DB8C729E-762A-416A-B4A9-C069C4E855A4}" destId="{60275754-C9EF-4283-8E5A-8E52F614F7AF}" srcOrd="2" destOrd="0" parTransId="{E7644C55-AE45-4324-BAE3-63CAA61FD2F3}" sibTransId="{658A6CB7-7A21-43BC-AED3-D7BA07AFF29F}"/>
    <dgm:cxn modelId="{329C2449-02ED-473F-BABC-6E484C012268}" type="presOf" srcId="{60275754-C9EF-4283-8E5A-8E52F614F7AF}" destId="{B3B23000-EB44-4EB0-ACDA-0E806C3FE30C}" srcOrd="0" destOrd="0" presId="urn:microsoft.com/office/officeart/2005/8/layout/bProcess3"/>
    <dgm:cxn modelId="{9A9E3051-E420-49A1-A2BE-909B69757CDA}" type="presOf" srcId="{DB8C729E-762A-416A-B4A9-C069C4E855A4}" destId="{85D88ECA-D17A-48F0-B4B5-00FD31C1A737}" srcOrd="0" destOrd="0" presId="urn:microsoft.com/office/officeart/2005/8/layout/bProcess3"/>
    <dgm:cxn modelId="{258D2A56-4142-4B7A-B92F-2B84C2E2CFE0}" srcId="{DB8C729E-762A-416A-B4A9-C069C4E855A4}" destId="{27EE3F9B-3AF8-498A-8338-CF5FCA1133EE}" srcOrd="4" destOrd="0" parTransId="{0873CA40-8F83-4144-8BD7-5A5C69F67FF0}" sibTransId="{BF986103-4918-4BA1-AB6B-485DCE783670}"/>
    <dgm:cxn modelId="{D65F8277-B62B-4E39-861A-EA02AD5EB146}" type="presOf" srcId="{27EE3F9B-3AF8-498A-8338-CF5FCA1133EE}" destId="{F9E4D8CD-3F07-43A9-B59D-0B5D9A8D6267}" srcOrd="0" destOrd="0" presId="urn:microsoft.com/office/officeart/2005/8/layout/bProcess3"/>
    <dgm:cxn modelId="{AD804978-159A-406E-BD12-B3B6A1AFD26A}" type="presOf" srcId="{39920248-ED0D-46DD-B6CE-C3253C69F992}" destId="{D68DCEFE-17BB-439D-840D-58EA0FD39FAC}" srcOrd="1" destOrd="0" presId="urn:microsoft.com/office/officeart/2005/8/layout/bProcess3"/>
    <dgm:cxn modelId="{4D353682-3558-4521-8B6C-7ECDD8B8437A}" srcId="{DB8C729E-762A-416A-B4A9-C069C4E855A4}" destId="{AFCBAA9D-A330-4F53-B615-7D857D1475E7}" srcOrd="0" destOrd="0" parTransId="{E5AE2638-DB39-4663-A191-08B654B9D827}" sibTransId="{39920248-ED0D-46DD-B6CE-C3253C69F992}"/>
    <dgm:cxn modelId="{2F072684-9D0F-4EA2-AF8B-9632D090BB74}" srcId="{DB8C729E-762A-416A-B4A9-C069C4E855A4}" destId="{638B1E8E-7FB5-499A-9331-F348DA33014B}" srcOrd="3" destOrd="0" parTransId="{E578703C-2EC3-40AF-BDAA-33DF6E21B170}" sibTransId="{38D75F2C-1B3E-451B-9370-7D9DE03DA5FE}"/>
    <dgm:cxn modelId="{071F7385-BEF7-4931-9ECA-74A646C7D7F3}" type="presOf" srcId="{38D75F2C-1B3E-451B-9370-7D9DE03DA5FE}" destId="{0C401DA4-FF10-4C43-9C3E-26C0B9BF8E87}" srcOrd="0" destOrd="0" presId="urn:microsoft.com/office/officeart/2005/8/layout/bProcess3"/>
    <dgm:cxn modelId="{58E8ACC7-D454-40A4-AA1A-463CE34158A1}" type="presOf" srcId="{38D75F2C-1B3E-451B-9370-7D9DE03DA5FE}" destId="{74C2704D-FE1E-4565-A24A-87A18C3E54B1}" srcOrd="1" destOrd="0" presId="urn:microsoft.com/office/officeart/2005/8/layout/bProcess3"/>
    <dgm:cxn modelId="{128E96DE-5E7F-4769-9544-C0410B2C9DA3}" type="presOf" srcId="{658A6CB7-7A21-43BC-AED3-D7BA07AFF29F}" destId="{F8641B53-F0C3-4E51-B254-56618C09553F}" srcOrd="1" destOrd="0" presId="urn:microsoft.com/office/officeart/2005/8/layout/bProcess3"/>
    <dgm:cxn modelId="{A3D2E0E0-0362-4627-8E3B-D5C8403F2229}" type="presOf" srcId="{658A6CB7-7A21-43BC-AED3-D7BA07AFF29F}" destId="{AF148A05-635E-47E5-A38F-18FAADEA60BD}" srcOrd="0" destOrd="0" presId="urn:microsoft.com/office/officeart/2005/8/layout/bProcess3"/>
    <dgm:cxn modelId="{F72B5CF0-F468-4D4E-BD50-CD6E20C18C19}" type="presOf" srcId="{23C35AD9-57E2-49FE-99B7-32510DB1FD15}" destId="{AD12E582-CA32-4861-8C62-706ACC30E74C}" srcOrd="0" destOrd="0" presId="urn:microsoft.com/office/officeart/2005/8/layout/bProcess3"/>
    <dgm:cxn modelId="{E075CCF1-9B94-4180-8A49-46CC5FE1DE1C}" type="presOf" srcId="{AFCBAA9D-A330-4F53-B615-7D857D1475E7}" destId="{7EAE4649-1CB2-4E19-BD39-36C0EC8A2FEE}" srcOrd="0" destOrd="0" presId="urn:microsoft.com/office/officeart/2005/8/layout/bProcess3"/>
    <dgm:cxn modelId="{A1ED8DF2-A8EB-40AC-8D87-7D9213A1C25C}" type="presOf" srcId="{638B1E8E-7FB5-499A-9331-F348DA33014B}" destId="{64F74388-E707-4C20-B64F-AF45B9A8F135}" srcOrd="0" destOrd="0" presId="urn:microsoft.com/office/officeart/2005/8/layout/bProcess3"/>
    <dgm:cxn modelId="{AD4C348F-4F87-4F78-83C5-3D4201E1C0C9}" type="presParOf" srcId="{85D88ECA-D17A-48F0-B4B5-00FD31C1A737}" destId="{7EAE4649-1CB2-4E19-BD39-36C0EC8A2FEE}" srcOrd="0" destOrd="0" presId="urn:microsoft.com/office/officeart/2005/8/layout/bProcess3"/>
    <dgm:cxn modelId="{0E711225-BB0A-45ED-AC04-3C4FDC456715}" type="presParOf" srcId="{85D88ECA-D17A-48F0-B4B5-00FD31C1A737}" destId="{A59BE69E-4E8B-4675-B66F-C3030A666977}" srcOrd="1" destOrd="0" presId="urn:microsoft.com/office/officeart/2005/8/layout/bProcess3"/>
    <dgm:cxn modelId="{1C16E1E5-5D7B-4FB1-BB28-376A3F192A42}" type="presParOf" srcId="{A59BE69E-4E8B-4675-B66F-C3030A666977}" destId="{D68DCEFE-17BB-439D-840D-58EA0FD39FAC}" srcOrd="0" destOrd="0" presId="urn:microsoft.com/office/officeart/2005/8/layout/bProcess3"/>
    <dgm:cxn modelId="{5491E741-CC05-4A74-B614-5E832D02549B}" type="presParOf" srcId="{85D88ECA-D17A-48F0-B4B5-00FD31C1A737}" destId="{AD12E582-CA32-4861-8C62-706ACC30E74C}" srcOrd="2" destOrd="0" presId="urn:microsoft.com/office/officeart/2005/8/layout/bProcess3"/>
    <dgm:cxn modelId="{44714A76-2BDA-40A6-BEC5-4F04831934C2}" type="presParOf" srcId="{85D88ECA-D17A-48F0-B4B5-00FD31C1A737}" destId="{091DE689-4F08-49C4-8C48-B2BA1F3B4233}" srcOrd="3" destOrd="0" presId="urn:microsoft.com/office/officeart/2005/8/layout/bProcess3"/>
    <dgm:cxn modelId="{DC71C3C4-9027-43FC-BE56-EC5D675BED5C}" type="presParOf" srcId="{091DE689-4F08-49C4-8C48-B2BA1F3B4233}" destId="{DA8139D0-0E2E-44B4-9C05-D1C8CB9BF673}" srcOrd="0" destOrd="0" presId="urn:microsoft.com/office/officeart/2005/8/layout/bProcess3"/>
    <dgm:cxn modelId="{7BBF49AE-7335-4E51-8F88-102576A52E32}" type="presParOf" srcId="{85D88ECA-D17A-48F0-B4B5-00FD31C1A737}" destId="{B3B23000-EB44-4EB0-ACDA-0E806C3FE30C}" srcOrd="4" destOrd="0" presId="urn:microsoft.com/office/officeart/2005/8/layout/bProcess3"/>
    <dgm:cxn modelId="{9A26F720-C393-4C9C-AC21-3A2F2468CC8A}" type="presParOf" srcId="{85D88ECA-D17A-48F0-B4B5-00FD31C1A737}" destId="{AF148A05-635E-47E5-A38F-18FAADEA60BD}" srcOrd="5" destOrd="0" presId="urn:microsoft.com/office/officeart/2005/8/layout/bProcess3"/>
    <dgm:cxn modelId="{E6C09D04-7616-40D4-ADA4-AD9323624EBA}" type="presParOf" srcId="{AF148A05-635E-47E5-A38F-18FAADEA60BD}" destId="{F8641B53-F0C3-4E51-B254-56618C09553F}" srcOrd="0" destOrd="0" presId="urn:microsoft.com/office/officeart/2005/8/layout/bProcess3"/>
    <dgm:cxn modelId="{83474828-AA4A-47E7-9F3C-FE0B1C4FA9E7}" type="presParOf" srcId="{85D88ECA-D17A-48F0-B4B5-00FD31C1A737}" destId="{64F74388-E707-4C20-B64F-AF45B9A8F135}" srcOrd="6" destOrd="0" presId="urn:microsoft.com/office/officeart/2005/8/layout/bProcess3"/>
    <dgm:cxn modelId="{C2FA55F3-BDDD-460F-A0DD-BA091CBF234D}" type="presParOf" srcId="{85D88ECA-D17A-48F0-B4B5-00FD31C1A737}" destId="{0C401DA4-FF10-4C43-9C3E-26C0B9BF8E87}" srcOrd="7" destOrd="0" presId="urn:microsoft.com/office/officeart/2005/8/layout/bProcess3"/>
    <dgm:cxn modelId="{12CA800A-EA16-444E-9345-1DDCCC541CC5}" type="presParOf" srcId="{0C401DA4-FF10-4C43-9C3E-26C0B9BF8E87}" destId="{74C2704D-FE1E-4565-A24A-87A18C3E54B1}" srcOrd="0" destOrd="0" presId="urn:microsoft.com/office/officeart/2005/8/layout/bProcess3"/>
    <dgm:cxn modelId="{E86CE167-7981-4D64-B660-87392E1598D5}" type="presParOf" srcId="{85D88ECA-D17A-48F0-B4B5-00FD31C1A737}" destId="{F9E4D8CD-3F07-43A9-B59D-0B5D9A8D6267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028352-90A4-4364-A4B0-D81D660C2894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40EFDF7-BA72-4D48-B983-CC682650687C}">
      <dgm:prSet phldrT="[文字]" phldr="0"/>
      <dgm:spPr/>
      <dgm:t>
        <a:bodyPr/>
        <a:lstStyle/>
        <a:p>
          <a:r>
            <a:rPr lang="zh-TW" altLang="en-US" b="0">
              <a:latin typeface="Microsoft JhengHei"/>
              <a:ea typeface="Microsoft JhengHei"/>
            </a:rPr>
            <a:t>影像處理</a:t>
          </a:r>
        </a:p>
      </dgm:t>
    </dgm:pt>
    <dgm:pt modelId="{9CC5ABCB-976D-44A3-9490-BA107D6F788B}" type="parTrans" cxnId="{EAD7D048-BDA1-414D-A3A1-FFCBB3200927}">
      <dgm:prSet/>
      <dgm:spPr/>
      <dgm:t>
        <a:bodyPr/>
        <a:lstStyle/>
        <a:p>
          <a:endParaRPr lang="zh-TW" altLang="en-US"/>
        </a:p>
      </dgm:t>
    </dgm:pt>
    <dgm:pt modelId="{9DBECE5A-B726-45E7-8047-7EC3B4C410CE}" type="sibTrans" cxnId="{EAD7D048-BDA1-414D-A3A1-FFCBB3200927}">
      <dgm:prSet/>
      <dgm:spPr/>
      <dgm:t>
        <a:bodyPr/>
        <a:lstStyle/>
        <a:p>
          <a:endParaRPr lang="zh-TW" altLang="en-US"/>
        </a:p>
      </dgm:t>
    </dgm:pt>
    <dgm:pt modelId="{DD121ADF-1C7F-410D-B0A2-A9A339473E16}">
      <dgm:prSet phldrT="[文字]" phldr="0"/>
      <dgm:spPr/>
      <dgm:t>
        <a:bodyPr/>
        <a:lstStyle/>
        <a:p>
          <a:r>
            <a:rPr lang="zh-TW" altLang="en-US" b="0">
              <a:latin typeface="Microsoft JhengHei"/>
              <a:ea typeface="Microsoft JhengHei"/>
            </a:rPr>
            <a:t>影像分類</a:t>
          </a:r>
        </a:p>
      </dgm:t>
    </dgm:pt>
    <dgm:pt modelId="{D4A70B44-B1E8-4915-AA5B-91CD43DD6A47}" type="parTrans" cxnId="{C40E0FDF-0BA9-4E9B-AE7A-C506D624A974}">
      <dgm:prSet/>
      <dgm:spPr/>
      <dgm:t>
        <a:bodyPr/>
        <a:lstStyle/>
        <a:p>
          <a:endParaRPr lang="zh-TW" altLang="en-US"/>
        </a:p>
      </dgm:t>
    </dgm:pt>
    <dgm:pt modelId="{609EE39D-685E-49E6-997E-B5299B6C4EA0}" type="sibTrans" cxnId="{C40E0FDF-0BA9-4E9B-AE7A-C506D624A974}">
      <dgm:prSet/>
      <dgm:spPr/>
      <dgm:t>
        <a:bodyPr/>
        <a:lstStyle/>
        <a:p>
          <a:endParaRPr lang="zh-TW" altLang="en-US"/>
        </a:p>
      </dgm:t>
    </dgm:pt>
    <dgm:pt modelId="{45918291-E208-4025-BCC9-4B68FD7FCD7E}">
      <dgm:prSet phldr="0"/>
      <dgm:spPr/>
      <dgm:t>
        <a:bodyPr/>
        <a:lstStyle/>
        <a:p>
          <a:pPr rtl="0"/>
          <a:r>
            <a:rPr lang="zh-TW" altLang="en-US" b="0">
              <a:latin typeface="Microsoft JhengHei"/>
              <a:ea typeface="Microsoft JhengHei"/>
            </a:rPr>
            <a:t>蒐集RPR反應卡影像</a:t>
          </a:r>
        </a:p>
      </dgm:t>
    </dgm:pt>
    <dgm:pt modelId="{33DD9781-7E82-4D0F-AAF5-0EACC2A28B5E}" type="parTrans" cxnId="{140FAB0F-A902-4948-94AE-D1A7D956DC6E}">
      <dgm:prSet/>
      <dgm:spPr/>
      <dgm:t>
        <a:bodyPr/>
        <a:lstStyle/>
        <a:p>
          <a:endParaRPr lang="zh-TW" altLang="en-US"/>
        </a:p>
      </dgm:t>
    </dgm:pt>
    <dgm:pt modelId="{3EC9BF99-D8BD-44B2-B72F-F024C1963CFB}" type="sibTrans" cxnId="{140FAB0F-A902-4948-94AE-D1A7D956DC6E}">
      <dgm:prSet/>
      <dgm:spPr/>
      <dgm:t>
        <a:bodyPr/>
        <a:lstStyle/>
        <a:p>
          <a:endParaRPr lang="zh-TW" altLang="en-US"/>
        </a:p>
      </dgm:t>
    </dgm:pt>
    <dgm:pt modelId="{52B1A4B9-32F1-4BED-A235-0C6791771331}">
      <dgm:prSet phldr="0"/>
      <dgm:spPr/>
      <dgm:t>
        <a:bodyPr/>
        <a:lstStyle/>
        <a:p>
          <a:r>
            <a:rPr lang="zh-TW" altLang="en-US" b="0">
              <a:latin typeface="Microsoft JhengHei"/>
              <a:ea typeface="Microsoft JhengHei"/>
            </a:rPr>
            <a:t>RPR反應卡標記</a:t>
          </a:r>
          <a:endParaRPr lang="zh-TW" b="0">
            <a:latin typeface="Microsoft JhengHei"/>
            <a:ea typeface="Microsoft JhengHei"/>
          </a:endParaRPr>
        </a:p>
      </dgm:t>
    </dgm:pt>
    <dgm:pt modelId="{023C6461-D1E1-4BD7-A485-AFEE520587AA}" type="parTrans" cxnId="{628543C4-0394-4C30-A758-70E18233EB88}">
      <dgm:prSet/>
      <dgm:spPr/>
      <dgm:t>
        <a:bodyPr/>
        <a:lstStyle/>
        <a:p>
          <a:endParaRPr lang="zh-TW" altLang="en-US"/>
        </a:p>
      </dgm:t>
    </dgm:pt>
    <dgm:pt modelId="{22A900AA-D010-4AC6-B268-9866A67F3C18}" type="sibTrans" cxnId="{628543C4-0394-4C30-A758-70E18233EB88}">
      <dgm:prSet/>
      <dgm:spPr/>
      <dgm:t>
        <a:bodyPr/>
        <a:lstStyle/>
        <a:p>
          <a:endParaRPr lang="zh-TW" altLang="en-US"/>
        </a:p>
      </dgm:t>
    </dgm:pt>
    <dgm:pt modelId="{E4C0FEAA-67E6-4E10-B645-2ECFDC036A56}">
      <dgm:prSet phldr="0"/>
      <dgm:spPr/>
      <dgm:t>
        <a:bodyPr/>
        <a:lstStyle/>
        <a:p>
          <a:r>
            <a:rPr lang="zh-TW" altLang="en-US" b="0">
              <a:latin typeface="Microsoft JhengHei"/>
              <a:ea typeface="Microsoft JhengHei"/>
            </a:rPr>
            <a:t>物件偵測</a:t>
          </a:r>
        </a:p>
      </dgm:t>
    </dgm:pt>
    <dgm:pt modelId="{276FFA7D-56D4-417B-B134-862DCA90DDEA}" type="parTrans" cxnId="{370C7EB9-545F-4D65-AB7B-BBB26A286388}">
      <dgm:prSet/>
      <dgm:spPr/>
    </dgm:pt>
    <dgm:pt modelId="{84D4D319-0A5D-4F46-9466-3A44CF6C1DEE}" type="sibTrans" cxnId="{370C7EB9-545F-4D65-AB7B-BBB26A286388}">
      <dgm:prSet/>
      <dgm:spPr/>
      <dgm:t>
        <a:bodyPr/>
        <a:lstStyle/>
        <a:p>
          <a:endParaRPr lang="zh-TW" altLang="en-US"/>
        </a:p>
      </dgm:t>
    </dgm:pt>
    <dgm:pt modelId="{6EBD48E6-E007-4428-996A-9FC83F04088A}" type="pres">
      <dgm:prSet presAssocID="{70028352-90A4-4364-A4B0-D81D660C2894}" presName="linearFlow" presStyleCnt="0">
        <dgm:presLayoutVars>
          <dgm:resizeHandles val="exact"/>
        </dgm:presLayoutVars>
      </dgm:prSet>
      <dgm:spPr/>
    </dgm:pt>
    <dgm:pt modelId="{7D5B6A31-20D0-4D3D-8F46-7E0C03341C79}" type="pres">
      <dgm:prSet presAssocID="{45918291-E208-4025-BCC9-4B68FD7FCD7E}" presName="node" presStyleLbl="node1" presStyleIdx="0" presStyleCnt="5">
        <dgm:presLayoutVars>
          <dgm:bulletEnabled val="1"/>
        </dgm:presLayoutVars>
      </dgm:prSet>
      <dgm:spPr/>
    </dgm:pt>
    <dgm:pt modelId="{E4CEF188-0BF5-43E0-8297-9E4B48D47034}" type="pres">
      <dgm:prSet presAssocID="{3EC9BF99-D8BD-44B2-B72F-F024C1963CFB}" presName="sibTrans" presStyleLbl="sibTrans2D1" presStyleIdx="0" presStyleCnt="4"/>
      <dgm:spPr/>
    </dgm:pt>
    <dgm:pt modelId="{245D12A2-BD43-4FEF-AD55-FF3997017DB9}" type="pres">
      <dgm:prSet presAssocID="{3EC9BF99-D8BD-44B2-B72F-F024C1963CFB}" presName="connectorText" presStyleLbl="sibTrans2D1" presStyleIdx="0" presStyleCnt="4"/>
      <dgm:spPr/>
    </dgm:pt>
    <dgm:pt modelId="{0C83F8A7-307B-4439-8F51-9324974CAA76}" type="pres">
      <dgm:prSet presAssocID="{52B1A4B9-32F1-4BED-A235-0C6791771331}" presName="node" presStyleLbl="node1" presStyleIdx="1" presStyleCnt="5">
        <dgm:presLayoutVars>
          <dgm:bulletEnabled val="1"/>
        </dgm:presLayoutVars>
      </dgm:prSet>
      <dgm:spPr/>
    </dgm:pt>
    <dgm:pt modelId="{AEB66FC4-A456-421A-B5D1-7A2D77A16CA5}" type="pres">
      <dgm:prSet presAssocID="{22A900AA-D010-4AC6-B268-9866A67F3C18}" presName="sibTrans" presStyleLbl="sibTrans2D1" presStyleIdx="1" presStyleCnt="4"/>
      <dgm:spPr/>
    </dgm:pt>
    <dgm:pt modelId="{3306DB33-6258-41F3-8BA8-CCBDEFC00BE3}" type="pres">
      <dgm:prSet presAssocID="{22A900AA-D010-4AC6-B268-9866A67F3C18}" presName="connectorText" presStyleLbl="sibTrans2D1" presStyleIdx="1" presStyleCnt="4"/>
      <dgm:spPr/>
    </dgm:pt>
    <dgm:pt modelId="{EDD3701B-55A1-4E13-9737-6D72A6FB5FE5}" type="pres">
      <dgm:prSet presAssocID="{E4C0FEAA-67E6-4E10-B645-2ECFDC036A56}" presName="node" presStyleLbl="node1" presStyleIdx="2" presStyleCnt="5">
        <dgm:presLayoutVars>
          <dgm:bulletEnabled val="1"/>
        </dgm:presLayoutVars>
      </dgm:prSet>
      <dgm:spPr/>
    </dgm:pt>
    <dgm:pt modelId="{C2B3D139-D458-4022-B17B-9EDD09CD54C1}" type="pres">
      <dgm:prSet presAssocID="{84D4D319-0A5D-4F46-9466-3A44CF6C1DEE}" presName="sibTrans" presStyleLbl="sibTrans2D1" presStyleIdx="2" presStyleCnt="4"/>
      <dgm:spPr/>
    </dgm:pt>
    <dgm:pt modelId="{D0EC657E-E533-4D94-85F7-6892EDB4F3CD}" type="pres">
      <dgm:prSet presAssocID="{84D4D319-0A5D-4F46-9466-3A44CF6C1DEE}" presName="connectorText" presStyleLbl="sibTrans2D1" presStyleIdx="2" presStyleCnt="4"/>
      <dgm:spPr/>
    </dgm:pt>
    <dgm:pt modelId="{69C76737-050F-42A4-9928-80601B98C49E}" type="pres">
      <dgm:prSet presAssocID="{140EFDF7-BA72-4D48-B983-CC682650687C}" presName="node" presStyleLbl="node1" presStyleIdx="3" presStyleCnt="5">
        <dgm:presLayoutVars>
          <dgm:bulletEnabled val="1"/>
        </dgm:presLayoutVars>
      </dgm:prSet>
      <dgm:spPr/>
    </dgm:pt>
    <dgm:pt modelId="{7BF6D7F9-E76C-4FB4-B599-EDF3F4EA1F9E}" type="pres">
      <dgm:prSet presAssocID="{9DBECE5A-B726-45E7-8047-7EC3B4C410CE}" presName="sibTrans" presStyleLbl="sibTrans2D1" presStyleIdx="3" presStyleCnt="4"/>
      <dgm:spPr/>
    </dgm:pt>
    <dgm:pt modelId="{2D7464CD-1D89-4099-BDFE-AC82EECD64FA}" type="pres">
      <dgm:prSet presAssocID="{9DBECE5A-B726-45E7-8047-7EC3B4C410CE}" presName="connectorText" presStyleLbl="sibTrans2D1" presStyleIdx="3" presStyleCnt="4"/>
      <dgm:spPr/>
    </dgm:pt>
    <dgm:pt modelId="{D4047C12-6CB6-4A53-88F1-803C291861E8}" type="pres">
      <dgm:prSet presAssocID="{DD121ADF-1C7F-410D-B0A2-A9A339473E16}" presName="node" presStyleLbl="node1" presStyleIdx="4" presStyleCnt="5">
        <dgm:presLayoutVars>
          <dgm:bulletEnabled val="1"/>
        </dgm:presLayoutVars>
      </dgm:prSet>
      <dgm:spPr/>
    </dgm:pt>
  </dgm:ptLst>
  <dgm:cxnLst>
    <dgm:cxn modelId="{9B49B106-0A18-4903-8A71-CD53531E7D88}" type="presOf" srcId="{22A900AA-D010-4AC6-B268-9866A67F3C18}" destId="{AEB66FC4-A456-421A-B5D1-7A2D77A16CA5}" srcOrd="0" destOrd="0" presId="urn:microsoft.com/office/officeart/2005/8/layout/process2"/>
    <dgm:cxn modelId="{140FAB0F-A902-4948-94AE-D1A7D956DC6E}" srcId="{70028352-90A4-4364-A4B0-D81D660C2894}" destId="{45918291-E208-4025-BCC9-4B68FD7FCD7E}" srcOrd="0" destOrd="0" parTransId="{33DD9781-7E82-4D0F-AAF5-0EACC2A28B5E}" sibTransId="{3EC9BF99-D8BD-44B2-B72F-F024C1963CFB}"/>
    <dgm:cxn modelId="{42953023-5F95-4276-9B5F-EFE1CD26D864}" type="presOf" srcId="{3EC9BF99-D8BD-44B2-B72F-F024C1963CFB}" destId="{245D12A2-BD43-4FEF-AD55-FF3997017DB9}" srcOrd="1" destOrd="0" presId="urn:microsoft.com/office/officeart/2005/8/layout/process2"/>
    <dgm:cxn modelId="{35361D24-E619-4321-8CFA-8342F8010B62}" type="presOf" srcId="{3EC9BF99-D8BD-44B2-B72F-F024C1963CFB}" destId="{E4CEF188-0BF5-43E0-8297-9E4B48D47034}" srcOrd="0" destOrd="0" presId="urn:microsoft.com/office/officeart/2005/8/layout/process2"/>
    <dgm:cxn modelId="{65D1B031-12B2-4A20-ADD1-4404EE14E281}" type="presOf" srcId="{140EFDF7-BA72-4D48-B983-CC682650687C}" destId="{69C76737-050F-42A4-9928-80601B98C49E}" srcOrd="0" destOrd="0" presId="urn:microsoft.com/office/officeart/2005/8/layout/process2"/>
    <dgm:cxn modelId="{B8CDD934-A6D1-4011-A51C-DBE1AB122A98}" type="presOf" srcId="{84D4D319-0A5D-4F46-9466-3A44CF6C1DEE}" destId="{C2B3D139-D458-4022-B17B-9EDD09CD54C1}" srcOrd="0" destOrd="0" presId="urn:microsoft.com/office/officeart/2005/8/layout/process2"/>
    <dgm:cxn modelId="{90F25637-97DE-45BC-BE6C-9EB88FC8DBFA}" type="presOf" srcId="{52B1A4B9-32F1-4BED-A235-0C6791771331}" destId="{0C83F8A7-307B-4439-8F51-9324974CAA76}" srcOrd="0" destOrd="0" presId="urn:microsoft.com/office/officeart/2005/8/layout/process2"/>
    <dgm:cxn modelId="{31E20068-754D-4833-AE87-3FB2BA55F701}" type="presOf" srcId="{84D4D319-0A5D-4F46-9466-3A44CF6C1DEE}" destId="{D0EC657E-E533-4D94-85F7-6892EDB4F3CD}" srcOrd="1" destOrd="0" presId="urn:microsoft.com/office/officeart/2005/8/layout/process2"/>
    <dgm:cxn modelId="{EAD7D048-BDA1-414D-A3A1-FFCBB3200927}" srcId="{70028352-90A4-4364-A4B0-D81D660C2894}" destId="{140EFDF7-BA72-4D48-B983-CC682650687C}" srcOrd="3" destOrd="0" parTransId="{9CC5ABCB-976D-44A3-9490-BA107D6F788B}" sibTransId="{9DBECE5A-B726-45E7-8047-7EC3B4C410CE}"/>
    <dgm:cxn modelId="{C050378F-4C2F-4896-B7E5-56501BAB39CB}" type="presOf" srcId="{9DBECE5A-B726-45E7-8047-7EC3B4C410CE}" destId="{7BF6D7F9-E76C-4FB4-B599-EDF3F4EA1F9E}" srcOrd="0" destOrd="0" presId="urn:microsoft.com/office/officeart/2005/8/layout/process2"/>
    <dgm:cxn modelId="{8CC21C9A-7F5D-4D02-9D93-7AEAE5A087CA}" type="presOf" srcId="{9DBECE5A-B726-45E7-8047-7EC3B4C410CE}" destId="{2D7464CD-1D89-4099-BDFE-AC82EECD64FA}" srcOrd="1" destOrd="0" presId="urn:microsoft.com/office/officeart/2005/8/layout/process2"/>
    <dgm:cxn modelId="{F44F599B-7872-4464-AA57-93CF42576FCA}" type="presOf" srcId="{DD121ADF-1C7F-410D-B0A2-A9A339473E16}" destId="{D4047C12-6CB6-4A53-88F1-803C291861E8}" srcOrd="0" destOrd="0" presId="urn:microsoft.com/office/officeart/2005/8/layout/process2"/>
    <dgm:cxn modelId="{8F1921A9-098F-4092-AAF3-82530DF772CE}" type="presOf" srcId="{70028352-90A4-4364-A4B0-D81D660C2894}" destId="{6EBD48E6-E007-4428-996A-9FC83F04088A}" srcOrd="0" destOrd="0" presId="urn:microsoft.com/office/officeart/2005/8/layout/process2"/>
    <dgm:cxn modelId="{370C7EB9-545F-4D65-AB7B-BBB26A286388}" srcId="{70028352-90A4-4364-A4B0-D81D660C2894}" destId="{E4C0FEAA-67E6-4E10-B645-2ECFDC036A56}" srcOrd="2" destOrd="0" parTransId="{276FFA7D-56D4-417B-B134-862DCA90DDEA}" sibTransId="{84D4D319-0A5D-4F46-9466-3A44CF6C1DEE}"/>
    <dgm:cxn modelId="{81891DBE-E96B-42EE-8ADD-0AB79BB78EE8}" type="presOf" srcId="{22A900AA-D010-4AC6-B268-9866A67F3C18}" destId="{3306DB33-6258-41F3-8BA8-CCBDEFC00BE3}" srcOrd="1" destOrd="0" presId="urn:microsoft.com/office/officeart/2005/8/layout/process2"/>
    <dgm:cxn modelId="{628543C4-0394-4C30-A758-70E18233EB88}" srcId="{70028352-90A4-4364-A4B0-D81D660C2894}" destId="{52B1A4B9-32F1-4BED-A235-0C6791771331}" srcOrd="1" destOrd="0" parTransId="{023C6461-D1E1-4BD7-A485-AFEE520587AA}" sibTransId="{22A900AA-D010-4AC6-B268-9866A67F3C18}"/>
    <dgm:cxn modelId="{953820CE-BA4D-41D1-B269-6529AE8C0B2A}" type="presOf" srcId="{E4C0FEAA-67E6-4E10-B645-2ECFDC036A56}" destId="{EDD3701B-55A1-4E13-9737-6D72A6FB5FE5}" srcOrd="0" destOrd="0" presId="urn:microsoft.com/office/officeart/2005/8/layout/process2"/>
    <dgm:cxn modelId="{C40E0FDF-0BA9-4E9B-AE7A-C506D624A974}" srcId="{70028352-90A4-4364-A4B0-D81D660C2894}" destId="{DD121ADF-1C7F-410D-B0A2-A9A339473E16}" srcOrd="4" destOrd="0" parTransId="{D4A70B44-B1E8-4915-AA5B-91CD43DD6A47}" sibTransId="{609EE39D-685E-49E6-997E-B5299B6C4EA0}"/>
    <dgm:cxn modelId="{5BC906F5-A288-465E-8896-F946613CC88A}" type="presOf" srcId="{45918291-E208-4025-BCC9-4B68FD7FCD7E}" destId="{7D5B6A31-20D0-4D3D-8F46-7E0C03341C79}" srcOrd="0" destOrd="0" presId="urn:microsoft.com/office/officeart/2005/8/layout/process2"/>
    <dgm:cxn modelId="{8E4A42EA-AA54-4CFF-8DE4-0D6762D6170A}" type="presParOf" srcId="{6EBD48E6-E007-4428-996A-9FC83F04088A}" destId="{7D5B6A31-20D0-4D3D-8F46-7E0C03341C79}" srcOrd="0" destOrd="0" presId="urn:microsoft.com/office/officeart/2005/8/layout/process2"/>
    <dgm:cxn modelId="{173EE8AD-998A-4482-92B7-B8C0B5503320}" type="presParOf" srcId="{6EBD48E6-E007-4428-996A-9FC83F04088A}" destId="{E4CEF188-0BF5-43E0-8297-9E4B48D47034}" srcOrd="1" destOrd="0" presId="urn:microsoft.com/office/officeart/2005/8/layout/process2"/>
    <dgm:cxn modelId="{42320AE2-F229-44D2-BF10-B21B1D78C14E}" type="presParOf" srcId="{E4CEF188-0BF5-43E0-8297-9E4B48D47034}" destId="{245D12A2-BD43-4FEF-AD55-FF3997017DB9}" srcOrd="0" destOrd="0" presId="urn:microsoft.com/office/officeart/2005/8/layout/process2"/>
    <dgm:cxn modelId="{34EB355E-0032-42A2-B42D-7AD6EEC8DC87}" type="presParOf" srcId="{6EBD48E6-E007-4428-996A-9FC83F04088A}" destId="{0C83F8A7-307B-4439-8F51-9324974CAA76}" srcOrd="2" destOrd="0" presId="urn:microsoft.com/office/officeart/2005/8/layout/process2"/>
    <dgm:cxn modelId="{FC233A2C-0572-42FD-A98D-EC3C24189351}" type="presParOf" srcId="{6EBD48E6-E007-4428-996A-9FC83F04088A}" destId="{AEB66FC4-A456-421A-B5D1-7A2D77A16CA5}" srcOrd="3" destOrd="0" presId="urn:microsoft.com/office/officeart/2005/8/layout/process2"/>
    <dgm:cxn modelId="{9F1FB21B-6801-43E2-A4A8-FC5772AB8804}" type="presParOf" srcId="{AEB66FC4-A456-421A-B5D1-7A2D77A16CA5}" destId="{3306DB33-6258-41F3-8BA8-CCBDEFC00BE3}" srcOrd="0" destOrd="0" presId="urn:microsoft.com/office/officeart/2005/8/layout/process2"/>
    <dgm:cxn modelId="{C5645F79-A59D-4AB1-8829-1B1DB032B6B6}" type="presParOf" srcId="{6EBD48E6-E007-4428-996A-9FC83F04088A}" destId="{EDD3701B-55A1-4E13-9737-6D72A6FB5FE5}" srcOrd="4" destOrd="0" presId="urn:microsoft.com/office/officeart/2005/8/layout/process2"/>
    <dgm:cxn modelId="{61AEAEBF-85EA-4C15-AC0E-A0C0083DDC1E}" type="presParOf" srcId="{6EBD48E6-E007-4428-996A-9FC83F04088A}" destId="{C2B3D139-D458-4022-B17B-9EDD09CD54C1}" srcOrd="5" destOrd="0" presId="urn:microsoft.com/office/officeart/2005/8/layout/process2"/>
    <dgm:cxn modelId="{14DD4991-EF06-453D-A1E4-E4C587ABAAE2}" type="presParOf" srcId="{C2B3D139-D458-4022-B17B-9EDD09CD54C1}" destId="{D0EC657E-E533-4D94-85F7-6892EDB4F3CD}" srcOrd="0" destOrd="0" presId="urn:microsoft.com/office/officeart/2005/8/layout/process2"/>
    <dgm:cxn modelId="{48082B90-60F3-432E-B8D6-85B290E5FA83}" type="presParOf" srcId="{6EBD48E6-E007-4428-996A-9FC83F04088A}" destId="{69C76737-050F-42A4-9928-80601B98C49E}" srcOrd="6" destOrd="0" presId="urn:microsoft.com/office/officeart/2005/8/layout/process2"/>
    <dgm:cxn modelId="{0A1A3F1C-216E-42D7-B486-DEAB2AE292D1}" type="presParOf" srcId="{6EBD48E6-E007-4428-996A-9FC83F04088A}" destId="{7BF6D7F9-E76C-4FB4-B599-EDF3F4EA1F9E}" srcOrd="7" destOrd="0" presId="urn:microsoft.com/office/officeart/2005/8/layout/process2"/>
    <dgm:cxn modelId="{2283DD14-7786-4E8F-8AAB-648553D79085}" type="presParOf" srcId="{7BF6D7F9-E76C-4FB4-B599-EDF3F4EA1F9E}" destId="{2D7464CD-1D89-4099-BDFE-AC82EECD64FA}" srcOrd="0" destOrd="0" presId="urn:microsoft.com/office/officeart/2005/8/layout/process2"/>
    <dgm:cxn modelId="{056719F6-E546-423E-8B73-C04640B15001}" type="presParOf" srcId="{6EBD48E6-E007-4428-996A-9FC83F04088A}" destId="{D4047C12-6CB6-4A53-88F1-803C291861E8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028352-90A4-4364-A4B0-D81D660C2894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45918291-E208-4025-BCC9-4B68FD7FCD7E}">
      <dgm:prSet phldr="0"/>
      <dgm:spPr/>
      <dgm:t>
        <a:bodyPr/>
        <a:lstStyle/>
        <a:p>
          <a:pPr rtl="0"/>
          <a:r>
            <a:rPr lang="zh-TW" b="0"/>
            <a:t>梅毒RPR卡影像蒐集</a:t>
          </a:r>
          <a:endParaRPr lang="zh-TW" altLang="en-US" b="0">
            <a:latin typeface="Aptos Display" panose="020F0302020204030204"/>
          </a:endParaRPr>
        </a:p>
      </dgm:t>
    </dgm:pt>
    <dgm:pt modelId="{33DD9781-7E82-4D0F-AAF5-0EACC2A28B5E}" type="parTrans" cxnId="{140FAB0F-A902-4948-94AE-D1A7D956DC6E}">
      <dgm:prSet/>
      <dgm:spPr/>
      <dgm:t>
        <a:bodyPr/>
        <a:lstStyle/>
        <a:p>
          <a:endParaRPr lang="zh-TW" altLang="en-US"/>
        </a:p>
      </dgm:t>
    </dgm:pt>
    <dgm:pt modelId="{3EC9BF99-D8BD-44B2-B72F-F024C1963CFB}" type="sibTrans" cxnId="{140FAB0F-A902-4948-94AE-D1A7D956DC6E}">
      <dgm:prSet/>
      <dgm:spPr/>
      <dgm:t>
        <a:bodyPr/>
        <a:lstStyle/>
        <a:p>
          <a:endParaRPr lang="zh-TW" altLang="en-US"/>
        </a:p>
      </dgm:t>
    </dgm:pt>
    <dgm:pt modelId="{8DB8E90A-633F-4A1B-AC1E-7E9064E070FE}">
      <dgm:prSet phldr="0"/>
      <dgm:spPr/>
      <dgm:t>
        <a:bodyPr/>
        <a:lstStyle/>
        <a:p>
          <a:pPr rtl="0"/>
          <a:r>
            <a:rPr lang="zh-TW" b="0"/>
            <a:t>RPR反應圈檢體陰陽性標記</a:t>
          </a:r>
          <a:endParaRPr lang="zh-TW" altLang="en-US" b="0">
            <a:latin typeface="Aptos Display" panose="020F0302020204030204"/>
          </a:endParaRPr>
        </a:p>
      </dgm:t>
    </dgm:pt>
    <dgm:pt modelId="{55CAEF9B-DE82-4C13-A98C-0AB3DE504D66}" type="parTrans" cxnId="{615D3616-E34D-476B-8E4A-234CFECBB94D}">
      <dgm:prSet/>
      <dgm:spPr/>
    </dgm:pt>
    <dgm:pt modelId="{DE424803-89DC-42F6-85A4-F0307BE0027A}" type="sibTrans" cxnId="{615D3616-E34D-476B-8E4A-234CFECBB94D}">
      <dgm:prSet/>
      <dgm:spPr/>
      <dgm:t>
        <a:bodyPr/>
        <a:lstStyle/>
        <a:p>
          <a:endParaRPr lang="zh-TW" altLang="en-US"/>
        </a:p>
      </dgm:t>
    </dgm:pt>
    <dgm:pt modelId="{626777D2-2A0A-4ADF-AA34-D0069CDB0749}">
      <dgm:prSet phldr="0"/>
      <dgm:spPr/>
      <dgm:t>
        <a:bodyPr/>
        <a:lstStyle/>
        <a:p>
          <a:pPr rtl="0"/>
          <a:r>
            <a:rPr lang="zh-TW" b="0"/>
            <a:t>RPR反應圈位置標記</a:t>
          </a:r>
          <a:endParaRPr lang="zh-TW" altLang="en-US" b="0">
            <a:latin typeface="Aptos Display" panose="020F0302020204030204"/>
          </a:endParaRPr>
        </a:p>
      </dgm:t>
    </dgm:pt>
    <dgm:pt modelId="{9FB068F9-A1D2-4A0E-9180-49F3CAC6F38A}" type="parTrans" cxnId="{215EE85A-32B7-4BDC-92D2-F18788660CC0}">
      <dgm:prSet/>
      <dgm:spPr/>
    </dgm:pt>
    <dgm:pt modelId="{3C9F53AD-4A3F-41A5-8A5E-58C7ACF9AF8F}" type="sibTrans" cxnId="{215EE85A-32B7-4BDC-92D2-F18788660CC0}">
      <dgm:prSet/>
      <dgm:spPr/>
      <dgm:t>
        <a:bodyPr/>
        <a:lstStyle/>
        <a:p>
          <a:endParaRPr lang="zh-TW" altLang="en-US"/>
        </a:p>
      </dgm:t>
    </dgm:pt>
    <dgm:pt modelId="{DF114C61-4AC0-41AB-A7A3-86BFBBFEF5A1}">
      <dgm:prSet phldr="0"/>
      <dgm:spPr/>
      <dgm:t>
        <a:bodyPr/>
        <a:lstStyle/>
        <a:p>
          <a:pPr rtl="0"/>
          <a:r>
            <a:rPr lang="zh-TW" b="0"/>
            <a:t>反應圈偵測模型訓練</a:t>
          </a:r>
          <a:endParaRPr lang="zh-TW" altLang="en-US" b="0">
            <a:latin typeface="Aptos Display" panose="020F0302020204030204"/>
          </a:endParaRPr>
        </a:p>
      </dgm:t>
    </dgm:pt>
    <dgm:pt modelId="{67B11431-A094-48B9-BB9A-59E2D1DE82F4}" type="parTrans" cxnId="{67A1123F-D710-408F-B158-4A95D46DFF29}">
      <dgm:prSet/>
      <dgm:spPr/>
    </dgm:pt>
    <dgm:pt modelId="{FF98DC4B-BB41-4494-A888-676D81350BC4}" type="sibTrans" cxnId="{67A1123F-D710-408F-B158-4A95D46DFF29}">
      <dgm:prSet/>
      <dgm:spPr/>
      <dgm:t>
        <a:bodyPr/>
        <a:lstStyle/>
        <a:p>
          <a:endParaRPr lang="zh-TW" altLang="en-US"/>
        </a:p>
      </dgm:t>
    </dgm:pt>
    <dgm:pt modelId="{24813FDA-4BCC-4DE4-88AB-F2F10A812825}">
      <dgm:prSet phldr="0"/>
      <dgm:spPr/>
      <dgm:t>
        <a:bodyPr/>
        <a:lstStyle/>
        <a:p>
          <a:pPr rtl="0"/>
          <a:r>
            <a:rPr lang="zh-TW" b="0"/>
            <a:t>凝集反應影像強化處理</a:t>
          </a:r>
          <a:endParaRPr lang="en-US" altLang="zh-TW" b="0">
            <a:latin typeface="Aptos Display" panose="020F0302020204030204"/>
          </a:endParaRPr>
        </a:p>
      </dgm:t>
    </dgm:pt>
    <dgm:pt modelId="{2B0DC148-A9CB-4268-A789-710EE45586AF}" type="parTrans" cxnId="{F03D775E-C255-4611-BEFC-25B8BE74DE0F}">
      <dgm:prSet/>
      <dgm:spPr/>
    </dgm:pt>
    <dgm:pt modelId="{F52CF2F4-2E12-4D7C-9634-A30EB0F330C0}" type="sibTrans" cxnId="{F03D775E-C255-4611-BEFC-25B8BE74DE0F}">
      <dgm:prSet/>
      <dgm:spPr/>
      <dgm:t>
        <a:bodyPr/>
        <a:lstStyle/>
        <a:p>
          <a:endParaRPr lang="zh-TW" altLang="en-US"/>
        </a:p>
      </dgm:t>
    </dgm:pt>
    <dgm:pt modelId="{CF7B9AC8-62DF-43D9-86E3-4D67601984F1}">
      <dgm:prSet phldr="0"/>
      <dgm:spPr/>
      <dgm:t>
        <a:bodyPr/>
        <a:lstStyle/>
        <a:p>
          <a:r>
            <a:rPr lang="zh-TW" b="0"/>
            <a:t>反應圈影像分類</a:t>
          </a:r>
          <a:endParaRPr lang="zh-TW"/>
        </a:p>
      </dgm:t>
    </dgm:pt>
    <dgm:pt modelId="{93311188-6607-4390-950B-8785876B4CA7}" type="parTrans" cxnId="{1BAB1E5E-20D5-4FCE-8FF4-158730525B93}">
      <dgm:prSet/>
      <dgm:spPr/>
    </dgm:pt>
    <dgm:pt modelId="{A41EA0FB-F5DA-4ADB-9991-CFE9B84C8979}" type="sibTrans" cxnId="{1BAB1E5E-20D5-4FCE-8FF4-158730525B93}">
      <dgm:prSet/>
      <dgm:spPr/>
    </dgm:pt>
    <dgm:pt modelId="{6EBD48E6-E007-4428-996A-9FC83F04088A}" type="pres">
      <dgm:prSet presAssocID="{70028352-90A4-4364-A4B0-D81D660C2894}" presName="linearFlow" presStyleCnt="0">
        <dgm:presLayoutVars>
          <dgm:resizeHandles val="exact"/>
        </dgm:presLayoutVars>
      </dgm:prSet>
      <dgm:spPr/>
    </dgm:pt>
    <dgm:pt modelId="{7D5B6A31-20D0-4D3D-8F46-7E0C03341C79}" type="pres">
      <dgm:prSet presAssocID="{45918291-E208-4025-BCC9-4B68FD7FCD7E}" presName="node" presStyleLbl="node1" presStyleIdx="0" presStyleCnt="6">
        <dgm:presLayoutVars>
          <dgm:bulletEnabled val="1"/>
        </dgm:presLayoutVars>
      </dgm:prSet>
      <dgm:spPr/>
    </dgm:pt>
    <dgm:pt modelId="{654B0730-9A88-491B-B291-4B114132EF95}" type="pres">
      <dgm:prSet presAssocID="{3EC9BF99-D8BD-44B2-B72F-F024C1963CFB}" presName="sibTrans" presStyleLbl="sibTrans2D1" presStyleIdx="0" presStyleCnt="5"/>
      <dgm:spPr/>
    </dgm:pt>
    <dgm:pt modelId="{4208F5EE-E30B-43F4-94C3-E9F984DEE0AD}" type="pres">
      <dgm:prSet presAssocID="{3EC9BF99-D8BD-44B2-B72F-F024C1963CFB}" presName="connectorText" presStyleLbl="sibTrans2D1" presStyleIdx="0" presStyleCnt="5"/>
      <dgm:spPr/>
    </dgm:pt>
    <dgm:pt modelId="{664A9ABC-0E22-4C5F-8D92-27AB498794E7}" type="pres">
      <dgm:prSet presAssocID="{8DB8E90A-633F-4A1B-AC1E-7E9064E070FE}" presName="node" presStyleLbl="node1" presStyleIdx="1" presStyleCnt="6">
        <dgm:presLayoutVars>
          <dgm:bulletEnabled val="1"/>
        </dgm:presLayoutVars>
      </dgm:prSet>
      <dgm:spPr/>
    </dgm:pt>
    <dgm:pt modelId="{7311F16F-8A0B-4C18-B500-4F0515E77A86}" type="pres">
      <dgm:prSet presAssocID="{DE424803-89DC-42F6-85A4-F0307BE0027A}" presName="sibTrans" presStyleLbl="sibTrans2D1" presStyleIdx="1" presStyleCnt="5"/>
      <dgm:spPr/>
    </dgm:pt>
    <dgm:pt modelId="{6298C20C-BC5A-4153-8CA9-3E82735A69D6}" type="pres">
      <dgm:prSet presAssocID="{DE424803-89DC-42F6-85A4-F0307BE0027A}" presName="connectorText" presStyleLbl="sibTrans2D1" presStyleIdx="1" presStyleCnt="5"/>
      <dgm:spPr/>
    </dgm:pt>
    <dgm:pt modelId="{C9437A2B-A76A-4BC5-BA89-0BC241930B7C}" type="pres">
      <dgm:prSet presAssocID="{626777D2-2A0A-4ADF-AA34-D0069CDB0749}" presName="node" presStyleLbl="node1" presStyleIdx="2" presStyleCnt="6">
        <dgm:presLayoutVars>
          <dgm:bulletEnabled val="1"/>
        </dgm:presLayoutVars>
      </dgm:prSet>
      <dgm:spPr/>
    </dgm:pt>
    <dgm:pt modelId="{BDF99E36-09C1-449F-A47F-8C4E77122690}" type="pres">
      <dgm:prSet presAssocID="{3C9F53AD-4A3F-41A5-8A5E-58C7ACF9AF8F}" presName="sibTrans" presStyleLbl="sibTrans2D1" presStyleIdx="2" presStyleCnt="5"/>
      <dgm:spPr/>
    </dgm:pt>
    <dgm:pt modelId="{C1891C66-0635-4478-AAD5-7660934F8EA7}" type="pres">
      <dgm:prSet presAssocID="{3C9F53AD-4A3F-41A5-8A5E-58C7ACF9AF8F}" presName="connectorText" presStyleLbl="sibTrans2D1" presStyleIdx="2" presStyleCnt="5"/>
      <dgm:spPr/>
    </dgm:pt>
    <dgm:pt modelId="{9B135C68-3DFF-47B0-9857-3D422F718D3E}" type="pres">
      <dgm:prSet presAssocID="{DF114C61-4AC0-41AB-A7A3-86BFBBFEF5A1}" presName="node" presStyleLbl="node1" presStyleIdx="3" presStyleCnt="6">
        <dgm:presLayoutVars>
          <dgm:bulletEnabled val="1"/>
        </dgm:presLayoutVars>
      </dgm:prSet>
      <dgm:spPr/>
    </dgm:pt>
    <dgm:pt modelId="{6CCF5437-3307-4F9A-9945-B723F8AF228C}" type="pres">
      <dgm:prSet presAssocID="{FF98DC4B-BB41-4494-A888-676D81350BC4}" presName="sibTrans" presStyleLbl="sibTrans2D1" presStyleIdx="3" presStyleCnt="5"/>
      <dgm:spPr/>
    </dgm:pt>
    <dgm:pt modelId="{3CCF28E4-C9C7-4200-A54D-C714040B439B}" type="pres">
      <dgm:prSet presAssocID="{FF98DC4B-BB41-4494-A888-676D81350BC4}" presName="connectorText" presStyleLbl="sibTrans2D1" presStyleIdx="3" presStyleCnt="5"/>
      <dgm:spPr/>
    </dgm:pt>
    <dgm:pt modelId="{C8F39405-55E7-46C6-916A-241AB017A6FA}" type="pres">
      <dgm:prSet presAssocID="{24813FDA-4BCC-4DE4-88AB-F2F10A812825}" presName="node" presStyleLbl="node1" presStyleIdx="4" presStyleCnt="6">
        <dgm:presLayoutVars>
          <dgm:bulletEnabled val="1"/>
        </dgm:presLayoutVars>
      </dgm:prSet>
      <dgm:spPr/>
    </dgm:pt>
    <dgm:pt modelId="{39194F25-6CA6-4A64-BB21-1DB35B6F7D71}" type="pres">
      <dgm:prSet presAssocID="{F52CF2F4-2E12-4D7C-9634-A30EB0F330C0}" presName="sibTrans" presStyleLbl="sibTrans2D1" presStyleIdx="4" presStyleCnt="5"/>
      <dgm:spPr/>
    </dgm:pt>
    <dgm:pt modelId="{75F8B0F7-B290-48EF-960D-AE63FE9A84B8}" type="pres">
      <dgm:prSet presAssocID="{F52CF2F4-2E12-4D7C-9634-A30EB0F330C0}" presName="connectorText" presStyleLbl="sibTrans2D1" presStyleIdx="4" presStyleCnt="5"/>
      <dgm:spPr/>
    </dgm:pt>
    <dgm:pt modelId="{74EA78D6-959B-4B38-AD55-5EF21E8E6299}" type="pres">
      <dgm:prSet presAssocID="{CF7B9AC8-62DF-43D9-86E3-4D67601984F1}" presName="node" presStyleLbl="node1" presStyleIdx="5" presStyleCnt="6">
        <dgm:presLayoutVars>
          <dgm:bulletEnabled val="1"/>
        </dgm:presLayoutVars>
      </dgm:prSet>
      <dgm:spPr/>
    </dgm:pt>
  </dgm:ptLst>
  <dgm:cxnLst>
    <dgm:cxn modelId="{140FAB0F-A902-4948-94AE-D1A7D956DC6E}" srcId="{70028352-90A4-4364-A4B0-D81D660C2894}" destId="{45918291-E208-4025-BCC9-4B68FD7FCD7E}" srcOrd="0" destOrd="0" parTransId="{33DD9781-7E82-4D0F-AAF5-0EACC2A28B5E}" sibTransId="{3EC9BF99-D8BD-44B2-B72F-F024C1963CFB}"/>
    <dgm:cxn modelId="{615D3616-E34D-476B-8E4A-234CFECBB94D}" srcId="{70028352-90A4-4364-A4B0-D81D660C2894}" destId="{8DB8E90A-633F-4A1B-AC1E-7E9064E070FE}" srcOrd="1" destOrd="0" parTransId="{55CAEF9B-DE82-4C13-A98C-0AB3DE504D66}" sibTransId="{DE424803-89DC-42F6-85A4-F0307BE0027A}"/>
    <dgm:cxn modelId="{4797C72A-1AB0-44B8-AA5B-44C8A96B06A9}" type="presOf" srcId="{45918291-E208-4025-BCC9-4B68FD7FCD7E}" destId="{7D5B6A31-20D0-4D3D-8F46-7E0C03341C79}" srcOrd="0" destOrd="0" presId="urn:microsoft.com/office/officeart/2005/8/layout/process2"/>
    <dgm:cxn modelId="{3DC62738-79D5-48E8-B8E6-F08FC737C2D4}" type="presOf" srcId="{8DB8E90A-633F-4A1B-AC1E-7E9064E070FE}" destId="{664A9ABC-0E22-4C5F-8D92-27AB498794E7}" srcOrd="0" destOrd="0" presId="urn:microsoft.com/office/officeart/2005/8/layout/process2"/>
    <dgm:cxn modelId="{D8E6E13D-8982-4F58-9469-FCECFF364B44}" type="presOf" srcId="{CF7B9AC8-62DF-43D9-86E3-4D67601984F1}" destId="{74EA78D6-959B-4B38-AD55-5EF21E8E6299}" srcOrd="0" destOrd="0" presId="urn:microsoft.com/office/officeart/2005/8/layout/process2"/>
    <dgm:cxn modelId="{67A1123F-D710-408F-B158-4A95D46DFF29}" srcId="{70028352-90A4-4364-A4B0-D81D660C2894}" destId="{DF114C61-4AC0-41AB-A7A3-86BFBBFEF5A1}" srcOrd="3" destOrd="0" parTransId="{67B11431-A094-48B9-BB9A-59E2D1DE82F4}" sibTransId="{FF98DC4B-BB41-4494-A888-676D81350BC4}"/>
    <dgm:cxn modelId="{1BAB1E5E-20D5-4FCE-8FF4-158730525B93}" srcId="{70028352-90A4-4364-A4B0-D81D660C2894}" destId="{CF7B9AC8-62DF-43D9-86E3-4D67601984F1}" srcOrd="5" destOrd="0" parTransId="{93311188-6607-4390-950B-8785876B4CA7}" sibTransId="{A41EA0FB-F5DA-4ADB-9991-CFE9B84C8979}"/>
    <dgm:cxn modelId="{F03D775E-C255-4611-BEFC-25B8BE74DE0F}" srcId="{70028352-90A4-4364-A4B0-D81D660C2894}" destId="{24813FDA-4BCC-4DE4-88AB-F2F10A812825}" srcOrd="4" destOrd="0" parTransId="{2B0DC148-A9CB-4268-A789-710EE45586AF}" sibTransId="{F52CF2F4-2E12-4D7C-9634-A30EB0F330C0}"/>
    <dgm:cxn modelId="{85859C67-8764-42A5-B806-5A355E9EE4C8}" type="presOf" srcId="{F52CF2F4-2E12-4D7C-9634-A30EB0F330C0}" destId="{75F8B0F7-B290-48EF-960D-AE63FE9A84B8}" srcOrd="1" destOrd="0" presId="urn:microsoft.com/office/officeart/2005/8/layout/process2"/>
    <dgm:cxn modelId="{D6E44673-08A9-4CC9-875C-772FC1B33A4A}" type="presOf" srcId="{3C9F53AD-4A3F-41A5-8A5E-58C7ACF9AF8F}" destId="{BDF99E36-09C1-449F-A47F-8C4E77122690}" srcOrd="0" destOrd="0" presId="urn:microsoft.com/office/officeart/2005/8/layout/process2"/>
    <dgm:cxn modelId="{D1FDB559-D8F7-4EF6-AB99-45D04B027CB8}" type="presOf" srcId="{3C9F53AD-4A3F-41A5-8A5E-58C7ACF9AF8F}" destId="{C1891C66-0635-4478-AAD5-7660934F8EA7}" srcOrd="1" destOrd="0" presId="urn:microsoft.com/office/officeart/2005/8/layout/process2"/>
    <dgm:cxn modelId="{215EE85A-32B7-4BDC-92D2-F18788660CC0}" srcId="{70028352-90A4-4364-A4B0-D81D660C2894}" destId="{626777D2-2A0A-4ADF-AA34-D0069CDB0749}" srcOrd="2" destOrd="0" parTransId="{9FB068F9-A1D2-4A0E-9180-49F3CAC6F38A}" sibTransId="{3C9F53AD-4A3F-41A5-8A5E-58C7ACF9AF8F}"/>
    <dgm:cxn modelId="{58180889-9CC0-48CC-A3DF-1710681CDF13}" type="presOf" srcId="{3EC9BF99-D8BD-44B2-B72F-F024C1963CFB}" destId="{654B0730-9A88-491B-B291-4B114132EF95}" srcOrd="0" destOrd="0" presId="urn:microsoft.com/office/officeart/2005/8/layout/process2"/>
    <dgm:cxn modelId="{33E75C8B-4CE7-49C9-A8DF-04AE0880AE5F}" type="presOf" srcId="{DE424803-89DC-42F6-85A4-F0307BE0027A}" destId="{7311F16F-8A0B-4C18-B500-4F0515E77A86}" srcOrd="0" destOrd="0" presId="urn:microsoft.com/office/officeart/2005/8/layout/process2"/>
    <dgm:cxn modelId="{E748FB93-67E9-4841-A6B4-42C9EB4D6E42}" type="presOf" srcId="{626777D2-2A0A-4ADF-AA34-D0069CDB0749}" destId="{C9437A2B-A76A-4BC5-BA89-0BC241930B7C}" srcOrd="0" destOrd="0" presId="urn:microsoft.com/office/officeart/2005/8/layout/process2"/>
    <dgm:cxn modelId="{1045B597-A6D2-4953-A114-69C83B160D10}" type="presOf" srcId="{DE424803-89DC-42F6-85A4-F0307BE0027A}" destId="{6298C20C-BC5A-4153-8CA9-3E82735A69D6}" srcOrd="1" destOrd="0" presId="urn:microsoft.com/office/officeart/2005/8/layout/process2"/>
    <dgm:cxn modelId="{8F1921A9-098F-4092-AAF3-82530DF772CE}" type="presOf" srcId="{70028352-90A4-4364-A4B0-D81D660C2894}" destId="{6EBD48E6-E007-4428-996A-9FC83F04088A}" srcOrd="0" destOrd="0" presId="urn:microsoft.com/office/officeart/2005/8/layout/process2"/>
    <dgm:cxn modelId="{E253A2AC-1526-4293-A275-9C6EF1FCB823}" type="presOf" srcId="{FF98DC4B-BB41-4494-A888-676D81350BC4}" destId="{6CCF5437-3307-4F9A-9945-B723F8AF228C}" srcOrd="0" destOrd="0" presId="urn:microsoft.com/office/officeart/2005/8/layout/process2"/>
    <dgm:cxn modelId="{369891B8-48E9-4E10-BEA6-E20B6BF85094}" type="presOf" srcId="{F52CF2F4-2E12-4D7C-9634-A30EB0F330C0}" destId="{39194F25-6CA6-4A64-BB21-1DB35B6F7D71}" srcOrd="0" destOrd="0" presId="urn:microsoft.com/office/officeart/2005/8/layout/process2"/>
    <dgm:cxn modelId="{6A8D17BC-52E3-424A-8F2F-16B789255AD5}" type="presOf" srcId="{3EC9BF99-D8BD-44B2-B72F-F024C1963CFB}" destId="{4208F5EE-E30B-43F4-94C3-E9F984DEE0AD}" srcOrd="1" destOrd="0" presId="urn:microsoft.com/office/officeart/2005/8/layout/process2"/>
    <dgm:cxn modelId="{F05A32CA-36DC-4698-9C41-0927E6C69083}" type="presOf" srcId="{FF98DC4B-BB41-4494-A888-676D81350BC4}" destId="{3CCF28E4-C9C7-4200-A54D-C714040B439B}" srcOrd="1" destOrd="0" presId="urn:microsoft.com/office/officeart/2005/8/layout/process2"/>
    <dgm:cxn modelId="{F91301ED-C693-4667-9B0A-84C8A7EED14D}" type="presOf" srcId="{DF114C61-4AC0-41AB-A7A3-86BFBBFEF5A1}" destId="{9B135C68-3DFF-47B0-9857-3D422F718D3E}" srcOrd="0" destOrd="0" presId="urn:microsoft.com/office/officeart/2005/8/layout/process2"/>
    <dgm:cxn modelId="{603F15EF-6978-4F87-9617-4D40DDEA06A0}" type="presOf" srcId="{24813FDA-4BCC-4DE4-88AB-F2F10A812825}" destId="{C8F39405-55E7-46C6-916A-241AB017A6FA}" srcOrd="0" destOrd="0" presId="urn:microsoft.com/office/officeart/2005/8/layout/process2"/>
    <dgm:cxn modelId="{75CDD556-4452-45DB-A294-45A6FEF058DB}" type="presParOf" srcId="{6EBD48E6-E007-4428-996A-9FC83F04088A}" destId="{7D5B6A31-20D0-4D3D-8F46-7E0C03341C79}" srcOrd="0" destOrd="0" presId="urn:microsoft.com/office/officeart/2005/8/layout/process2"/>
    <dgm:cxn modelId="{84C9E183-46D7-4085-8679-AE93127268B7}" type="presParOf" srcId="{6EBD48E6-E007-4428-996A-9FC83F04088A}" destId="{654B0730-9A88-491B-B291-4B114132EF95}" srcOrd="1" destOrd="0" presId="urn:microsoft.com/office/officeart/2005/8/layout/process2"/>
    <dgm:cxn modelId="{59ECC757-EE6B-45A0-9A57-7DF587CFBF38}" type="presParOf" srcId="{654B0730-9A88-491B-B291-4B114132EF95}" destId="{4208F5EE-E30B-43F4-94C3-E9F984DEE0AD}" srcOrd="0" destOrd="0" presId="urn:microsoft.com/office/officeart/2005/8/layout/process2"/>
    <dgm:cxn modelId="{EE6FCFF6-63DC-4A83-A1B4-69DA3192C265}" type="presParOf" srcId="{6EBD48E6-E007-4428-996A-9FC83F04088A}" destId="{664A9ABC-0E22-4C5F-8D92-27AB498794E7}" srcOrd="2" destOrd="0" presId="urn:microsoft.com/office/officeart/2005/8/layout/process2"/>
    <dgm:cxn modelId="{BE9FBD22-4AD4-418D-8FF8-FE2BDDE374F2}" type="presParOf" srcId="{6EBD48E6-E007-4428-996A-9FC83F04088A}" destId="{7311F16F-8A0B-4C18-B500-4F0515E77A86}" srcOrd="3" destOrd="0" presId="urn:microsoft.com/office/officeart/2005/8/layout/process2"/>
    <dgm:cxn modelId="{444A96C9-8F88-4E70-BE7C-207F53BA34F9}" type="presParOf" srcId="{7311F16F-8A0B-4C18-B500-4F0515E77A86}" destId="{6298C20C-BC5A-4153-8CA9-3E82735A69D6}" srcOrd="0" destOrd="0" presId="urn:microsoft.com/office/officeart/2005/8/layout/process2"/>
    <dgm:cxn modelId="{C76258D4-CCD9-4A0A-8E74-CB72E254EFC6}" type="presParOf" srcId="{6EBD48E6-E007-4428-996A-9FC83F04088A}" destId="{C9437A2B-A76A-4BC5-BA89-0BC241930B7C}" srcOrd="4" destOrd="0" presId="urn:microsoft.com/office/officeart/2005/8/layout/process2"/>
    <dgm:cxn modelId="{066E7D53-9817-43DF-A8C1-DF960B50856B}" type="presParOf" srcId="{6EBD48E6-E007-4428-996A-9FC83F04088A}" destId="{BDF99E36-09C1-449F-A47F-8C4E77122690}" srcOrd="5" destOrd="0" presId="urn:microsoft.com/office/officeart/2005/8/layout/process2"/>
    <dgm:cxn modelId="{78ABE447-3BD4-4542-B9ED-341899DD699F}" type="presParOf" srcId="{BDF99E36-09C1-449F-A47F-8C4E77122690}" destId="{C1891C66-0635-4478-AAD5-7660934F8EA7}" srcOrd="0" destOrd="0" presId="urn:microsoft.com/office/officeart/2005/8/layout/process2"/>
    <dgm:cxn modelId="{EE4F6824-4E2A-45A0-90F5-F3C1B43DD58A}" type="presParOf" srcId="{6EBD48E6-E007-4428-996A-9FC83F04088A}" destId="{9B135C68-3DFF-47B0-9857-3D422F718D3E}" srcOrd="6" destOrd="0" presId="urn:microsoft.com/office/officeart/2005/8/layout/process2"/>
    <dgm:cxn modelId="{2363D6FF-1B12-41B9-B70E-2569F22831C4}" type="presParOf" srcId="{6EBD48E6-E007-4428-996A-9FC83F04088A}" destId="{6CCF5437-3307-4F9A-9945-B723F8AF228C}" srcOrd="7" destOrd="0" presId="urn:microsoft.com/office/officeart/2005/8/layout/process2"/>
    <dgm:cxn modelId="{2A43F790-7695-4A6B-B957-CB9958CA2091}" type="presParOf" srcId="{6CCF5437-3307-4F9A-9945-B723F8AF228C}" destId="{3CCF28E4-C9C7-4200-A54D-C714040B439B}" srcOrd="0" destOrd="0" presId="urn:microsoft.com/office/officeart/2005/8/layout/process2"/>
    <dgm:cxn modelId="{D06A16E4-AC08-495B-B88D-0E28666AC682}" type="presParOf" srcId="{6EBD48E6-E007-4428-996A-9FC83F04088A}" destId="{C8F39405-55E7-46C6-916A-241AB017A6FA}" srcOrd="8" destOrd="0" presId="urn:microsoft.com/office/officeart/2005/8/layout/process2"/>
    <dgm:cxn modelId="{8FC92BBE-5679-449D-A446-9571A2BD2637}" type="presParOf" srcId="{6EBD48E6-E007-4428-996A-9FC83F04088A}" destId="{39194F25-6CA6-4A64-BB21-1DB35B6F7D71}" srcOrd="9" destOrd="0" presId="urn:microsoft.com/office/officeart/2005/8/layout/process2"/>
    <dgm:cxn modelId="{269427F6-E4DB-4947-85E0-B98B0C4DDDAE}" type="presParOf" srcId="{39194F25-6CA6-4A64-BB21-1DB35B6F7D71}" destId="{75F8B0F7-B290-48EF-960D-AE63FE9A84B8}" srcOrd="0" destOrd="0" presId="urn:microsoft.com/office/officeart/2005/8/layout/process2"/>
    <dgm:cxn modelId="{8888A0F1-CF3B-424C-A2CC-907B37E5F27A}" type="presParOf" srcId="{6EBD48E6-E007-4428-996A-9FC83F04088A}" destId="{74EA78D6-959B-4B38-AD55-5EF21E8E6299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BE69E-4E8B-4675-B66F-C3030A666977}">
      <dsp:nvSpPr>
        <dsp:cNvPr id="0" name=""/>
        <dsp:cNvSpPr/>
      </dsp:nvSpPr>
      <dsp:spPr>
        <a:xfrm>
          <a:off x="2404347" y="1409432"/>
          <a:ext cx="521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347" y="4572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651222" y="1452392"/>
        <a:ext cx="27597" cy="5519"/>
      </dsp:txXfrm>
    </dsp:sp>
    <dsp:sp modelId="{7EAE4649-1CB2-4E19-BD39-36C0EC8A2FEE}">
      <dsp:nvSpPr>
        <dsp:cNvPr id="0" name=""/>
        <dsp:cNvSpPr/>
      </dsp:nvSpPr>
      <dsp:spPr>
        <a:xfrm>
          <a:off x="6375" y="735220"/>
          <a:ext cx="2399772" cy="1439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1" i="0" kern="1200">
              <a:latin typeface="Microsoft JhengHei"/>
              <a:ea typeface="Microsoft JhengHei"/>
            </a:rPr>
            <a:t>蒐集</a:t>
          </a:r>
          <a:r>
            <a:rPr lang="zh-TW" sz="2600" b="1" i="0" kern="1200">
              <a:latin typeface="Microsoft JhengHei"/>
              <a:ea typeface="PMingLiU"/>
            </a:rPr>
            <a:t>RPR</a:t>
          </a:r>
          <a:r>
            <a:rPr lang="en-US" altLang="zh-TW" sz="2600" b="1" i="0" kern="1200">
              <a:latin typeface="Microsoft JhengHei"/>
              <a:ea typeface="PMingLiU"/>
            </a:rPr>
            <a:t>  </a:t>
          </a:r>
          <a:r>
            <a:rPr lang="en-US" altLang="zh-TW" sz="2600" b="1" i="0" kern="1200">
              <a:latin typeface="PMingLiU"/>
              <a:ea typeface="PMingLiU"/>
            </a:rPr>
            <a:t>   </a:t>
          </a:r>
          <a:r>
            <a:rPr lang="zh-TW" sz="2600" b="1" i="0" kern="1200">
              <a:latin typeface="Microsoft JhengHei"/>
              <a:ea typeface="Microsoft JhengHei"/>
            </a:rPr>
            <a:t>反應卡影像</a:t>
          </a:r>
          <a:endParaRPr lang="en-US" altLang="zh-TW" sz="2600" b="1" i="0" kern="1200">
            <a:latin typeface="Microsoft JhengHei"/>
            <a:ea typeface="Microsoft JhengHei"/>
          </a:endParaRPr>
        </a:p>
      </dsp:txBody>
      <dsp:txXfrm>
        <a:off x="6375" y="735220"/>
        <a:ext cx="2399772" cy="1439863"/>
      </dsp:txXfrm>
    </dsp:sp>
    <dsp:sp modelId="{091DE689-4F08-49C4-8C48-B2BA1F3B4233}">
      <dsp:nvSpPr>
        <dsp:cNvPr id="0" name=""/>
        <dsp:cNvSpPr/>
      </dsp:nvSpPr>
      <dsp:spPr>
        <a:xfrm>
          <a:off x="5356067" y="1409432"/>
          <a:ext cx="521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347" y="4572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5602942" y="1452392"/>
        <a:ext cx="27597" cy="5519"/>
      </dsp:txXfrm>
    </dsp:sp>
    <dsp:sp modelId="{AD12E582-CA32-4861-8C62-706ACC30E74C}">
      <dsp:nvSpPr>
        <dsp:cNvPr id="0" name=""/>
        <dsp:cNvSpPr/>
      </dsp:nvSpPr>
      <dsp:spPr>
        <a:xfrm>
          <a:off x="2958094" y="735220"/>
          <a:ext cx="2399772" cy="1439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1" i="0" kern="1200">
              <a:latin typeface="Microsoft JhengHei"/>
              <a:ea typeface="PMingLiU"/>
            </a:rPr>
            <a:t>RPR</a:t>
          </a:r>
          <a:r>
            <a:rPr lang="zh-TW" sz="2600" b="1" i="0" kern="1200">
              <a:latin typeface="Microsoft JhengHei"/>
              <a:ea typeface="Microsoft JhengHei"/>
            </a:rPr>
            <a:t>反應卡</a:t>
          </a:r>
          <a:r>
            <a:rPr lang="zh-TW" altLang="en-US" sz="2600" b="1" i="0" kern="1200">
              <a:latin typeface="Microsoft JhengHei"/>
              <a:ea typeface="Microsoft JhengHei"/>
            </a:rPr>
            <a:t>  </a:t>
          </a:r>
          <a:r>
            <a:rPr lang="zh-TW" sz="2600" b="1" i="0" kern="1200">
              <a:latin typeface="Microsoft JhengHei"/>
              <a:ea typeface="Microsoft JhengHei"/>
            </a:rPr>
            <a:t>標</a:t>
          </a:r>
          <a:r>
            <a:rPr lang="zh-TW" altLang="en-US" sz="2600" b="1" i="0" kern="1200">
              <a:latin typeface="Microsoft JhengHei"/>
              <a:ea typeface="Microsoft JhengHei"/>
            </a:rPr>
            <a:t>記</a:t>
          </a:r>
          <a:endParaRPr lang="en-US" altLang="zh-TW" sz="2600" b="1" i="0" kern="1200">
            <a:latin typeface="Microsoft JhengHei"/>
            <a:ea typeface="Microsoft JhengHei"/>
          </a:endParaRPr>
        </a:p>
      </dsp:txBody>
      <dsp:txXfrm>
        <a:off x="2958094" y="735220"/>
        <a:ext cx="2399772" cy="1439863"/>
      </dsp:txXfrm>
    </dsp:sp>
    <dsp:sp modelId="{AF148A05-635E-47E5-A38F-18FAADEA60BD}">
      <dsp:nvSpPr>
        <dsp:cNvPr id="0" name=""/>
        <dsp:cNvSpPr/>
      </dsp:nvSpPr>
      <dsp:spPr>
        <a:xfrm>
          <a:off x="1206261" y="2173283"/>
          <a:ext cx="5903439" cy="521347"/>
        </a:xfrm>
        <a:custGeom>
          <a:avLst/>
          <a:gdLst/>
          <a:ahLst/>
          <a:cxnLst/>
          <a:rect l="0" t="0" r="0" b="0"/>
          <a:pathLst>
            <a:path>
              <a:moveTo>
                <a:pt x="5903439" y="0"/>
              </a:moveTo>
              <a:lnTo>
                <a:pt x="5903439" y="277773"/>
              </a:lnTo>
              <a:lnTo>
                <a:pt x="0" y="277773"/>
              </a:lnTo>
              <a:lnTo>
                <a:pt x="0" y="521347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009751" y="2431197"/>
        <a:ext cx="296459" cy="5519"/>
      </dsp:txXfrm>
    </dsp:sp>
    <dsp:sp modelId="{B3B23000-EB44-4EB0-ACDA-0E806C3FE30C}">
      <dsp:nvSpPr>
        <dsp:cNvPr id="0" name=""/>
        <dsp:cNvSpPr/>
      </dsp:nvSpPr>
      <dsp:spPr>
        <a:xfrm>
          <a:off x="5909814" y="735220"/>
          <a:ext cx="2399772" cy="1439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1" i="0" kern="1200">
              <a:latin typeface="Microsoft JhengHei"/>
              <a:ea typeface="Microsoft JhengHei"/>
            </a:rPr>
            <a:t>物件偵測</a:t>
          </a:r>
          <a:endParaRPr lang="zh-TW" altLang="en-US" sz="2600" b="1" i="0" kern="1200">
            <a:latin typeface="Microsoft JhengHei"/>
            <a:ea typeface="Microsoft JhengHei"/>
          </a:endParaRPr>
        </a:p>
      </dsp:txBody>
      <dsp:txXfrm>
        <a:off x="5909814" y="735220"/>
        <a:ext cx="2399772" cy="1439863"/>
      </dsp:txXfrm>
    </dsp:sp>
    <dsp:sp modelId="{0C401DA4-FF10-4C43-9C3E-26C0B9BF8E87}">
      <dsp:nvSpPr>
        <dsp:cNvPr id="0" name=""/>
        <dsp:cNvSpPr/>
      </dsp:nvSpPr>
      <dsp:spPr>
        <a:xfrm>
          <a:off x="2404347" y="3401242"/>
          <a:ext cx="5213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347" y="45720"/>
              </a:lnTo>
            </a:path>
          </a:pathLst>
        </a:custGeom>
        <a:noFill/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2651222" y="3444203"/>
        <a:ext cx="27597" cy="5519"/>
      </dsp:txXfrm>
    </dsp:sp>
    <dsp:sp modelId="{64F74388-E707-4C20-B64F-AF45B9A8F135}">
      <dsp:nvSpPr>
        <dsp:cNvPr id="0" name=""/>
        <dsp:cNvSpPr/>
      </dsp:nvSpPr>
      <dsp:spPr>
        <a:xfrm>
          <a:off x="6375" y="2727031"/>
          <a:ext cx="2399772" cy="1439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1" i="0" kern="1200">
              <a:latin typeface="Microsoft JhengHei"/>
              <a:ea typeface="Microsoft JhengHei"/>
            </a:rPr>
            <a:t>影像處理</a:t>
          </a:r>
          <a:endParaRPr lang="en-US" altLang="zh-TW" sz="2600" b="1" i="0" kern="1200">
            <a:latin typeface="Microsoft JhengHei"/>
            <a:ea typeface="Microsoft JhengHei"/>
          </a:endParaRPr>
        </a:p>
      </dsp:txBody>
      <dsp:txXfrm>
        <a:off x="6375" y="2727031"/>
        <a:ext cx="2399772" cy="1439863"/>
      </dsp:txXfrm>
    </dsp:sp>
    <dsp:sp modelId="{F9E4D8CD-3F07-43A9-B59D-0B5D9A8D6267}">
      <dsp:nvSpPr>
        <dsp:cNvPr id="0" name=""/>
        <dsp:cNvSpPr/>
      </dsp:nvSpPr>
      <dsp:spPr>
        <a:xfrm>
          <a:off x="2958094" y="2727031"/>
          <a:ext cx="2399772" cy="14398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600" b="1" i="0" kern="1200">
              <a:latin typeface="Microsoft JhengHei"/>
              <a:ea typeface="Microsoft JhengHei"/>
            </a:rPr>
            <a:t>影像分類</a:t>
          </a:r>
        </a:p>
      </dsp:txBody>
      <dsp:txXfrm>
        <a:off x="2958094" y="2727031"/>
        <a:ext cx="2399772" cy="14398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B6A31-20D0-4D3D-8F46-7E0C03341C79}">
      <dsp:nvSpPr>
        <dsp:cNvPr id="0" name=""/>
        <dsp:cNvSpPr/>
      </dsp:nvSpPr>
      <dsp:spPr>
        <a:xfrm>
          <a:off x="513493" y="705"/>
          <a:ext cx="2223091" cy="825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>
              <a:latin typeface="Microsoft JhengHei"/>
              <a:ea typeface="Microsoft JhengHei"/>
            </a:rPr>
            <a:t>蒐集RPR反應卡影像</a:t>
          </a:r>
        </a:p>
      </dsp:txBody>
      <dsp:txXfrm>
        <a:off x="537665" y="24877"/>
        <a:ext cx="2174747" cy="776933"/>
      </dsp:txXfrm>
    </dsp:sp>
    <dsp:sp modelId="{E4CEF188-0BF5-43E0-8297-9E4B48D47034}">
      <dsp:nvSpPr>
        <dsp:cNvPr id="0" name=""/>
        <dsp:cNvSpPr/>
      </dsp:nvSpPr>
      <dsp:spPr>
        <a:xfrm rot="5400000">
          <a:off x="1470299" y="846615"/>
          <a:ext cx="309479" cy="3713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513627" y="877562"/>
        <a:ext cx="222824" cy="216635"/>
      </dsp:txXfrm>
    </dsp:sp>
    <dsp:sp modelId="{0C83F8A7-307B-4439-8F51-9324974CAA76}">
      <dsp:nvSpPr>
        <dsp:cNvPr id="0" name=""/>
        <dsp:cNvSpPr/>
      </dsp:nvSpPr>
      <dsp:spPr>
        <a:xfrm>
          <a:off x="513493" y="1238621"/>
          <a:ext cx="2223091" cy="825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>
              <a:latin typeface="Microsoft JhengHei"/>
              <a:ea typeface="Microsoft JhengHei"/>
            </a:rPr>
            <a:t>RPR反應卡標記</a:t>
          </a:r>
          <a:endParaRPr lang="zh-TW" sz="1800" b="0" kern="1200">
            <a:latin typeface="Microsoft JhengHei"/>
            <a:ea typeface="Microsoft JhengHei"/>
          </a:endParaRPr>
        </a:p>
      </dsp:txBody>
      <dsp:txXfrm>
        <a:off x="537665" y="1262793"/>
        <a:ext cx="2174747" cy="776933"/>
      </dsp:txXfrm>
    </dsp:sp>
    <dsp:sp modelId="{AEB66FC4-A456-421A-B5D1-7A2D77A16CA5}">
      <dsp:nvSpPr>
        <dsp:cNvPr id="0" name=""/>
        <dsp:cNvSpPr/>
      </dsp:nvSpPr>
      <dsp:spPr>
        <a:xfrm rot="5400000">
          <a:off x="1470299" y="2084531"/>
          <a:ext cx="309479" cy="3713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513627" y="2115478"/>
        <a:ext cx="222824" cy="216635"/>
      </dsp:txXfrm>
    </dsp:sp>
    <dsp:sp modelId="{EDD3701B-55A1-4E13-9737-6D72A6FB5FE5}">
      <dsp:nvSpPr>
        <dsp:cNvPr id="0" name=""/>
        <dsp:cNvSpPr/>
      </dsp:nvSpPr>
      <dsp:spPr>
        <a:xfrm>
          <a:off x="513493" y="2476538"/>
          <a:ext cx="2223091" cy="825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>
              <a:latin typeface="Microsoft JhengHei"/>
              <a:ea typeface="Microsoft JhengHei"/>
            </a:rPr>
            <a:t>物件偵測</a:t>
          </a:r>
        </a:p>
      </dsp:txBody>
      <dsp:txXfrm>
        <a:off x="537665" y="2500710"/>
        <a:ext cx="2174747" cy="776933"/>
      </dsp:txXfrm>
    </dsp:sp>
    <dsp:sp modelId="{C2B3D139-D458-4022-B17B-9EDD09CD54C1}">
      <dsp:nvSpPr>
        <dsp:cNvPr id="0" name=""/>
        <dsp:cNvSpPr/>
      </dsp:nvSpPr>
      <dsp:spPr>
        <a:xfrm rot="5400000">
          <a:off x="1470299" y="3322448"/>
          <a:ext cx="309479" cy="3713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513627" y="3353395"/>
        <a:ext cx="222824" cy="216635"/>
      </dsp:txXfrm>
    </dsp:sp>
    <dsp:sp modelId="{69C76737-050F-42A4-9928-80601B98C49E}">
      <dsp:nvSpPr>
        <dsp:cNvPr id="0" name=""/>
        <dsp:cNvSpPr/>
      </dsp:nvSpPr>
      <dsp:spPr>
        <a:xfrm>
          <a:off x="513493" y="3714455"/>
          <a:ext cx="2223091" cy="825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>
              <a:latin typeface="Microsoft JhengHei"/>
              <a:ea typeface="Microsoft JhengHei"/>
            </a:rPr>
            <a:t>影像處理</a:t>
          </a:r>
        </a:p>
      </dsp:txBody>
      <dsp:txXfrm>
        <a:off x="537665" y="3738627"/>
        <a:ext cx="2174747" cy="776933"/>
      </dsp:txXfrm>
    </dsp:sp>
    <dsp:sp modelId="{7BF6D7F9-E76C-4FB4-B599-EDF3F4EA1F9E}">
      <dsp:nvSpPr>
        <dsp:cNvPr id="0" name=""/>
        <dsp:cNvSpPr/>
      </dsp:nvSpPr>
      <dsp:spPr>
        <a:xfrm rot="5400000">
          <a:off x="1470299" y="4560364"/>
          <a:ext cx="309479" cy="37137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 rot="-5400000">
        <a:off x="1513627" y="4591311"/>
        <a:ext cx="222824" cy="216635"/>
      </dsp:txXfrm>
    </dsp:sp>
    <dsp:sp modelId="{D4047C12-6CB6-4A53-88F1-803C291861E8}">
      <dsp:nvSpPr>
        <dsp:cNvPr id="0" name=""/>
        <dsp:cNvSpPr/>
      </dsp:nvSpPr>
      <dsp:spPr>
        <a:xfrm>
          <a:off x="513493" y="4952371"/>
          <a:ext cx="2223091" cy="82527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0" kern="1200">
              <a:latin typeface="Microsoft JhengHei"/>
              <a:ea typeface="Microsoft JhengHei"/>
            </a:rPr>
            <a:t>影像分類</a:t>
          </a:r>
        </a:p>
      </dsp:txBody>
      <dsp:txXfrm>
        <a:off x="537665" y="4976543"/>
        <a:ext cx="2174747" cy="7769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B6A31-20D0-4D3D-8F46-7E0C03341C79}">
      <dsp:nvSpPr>
        <dsp:cNvPr id="0" name=""/>
        <dsp:cNvSpPr/>
      </dsp:nvSpPr>
      <dsp:spPr>
        <a:xfrm>
          <a:off x="266505" y="2292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梅毒RPR卡影像蒐集</a:t>
          </a:r>
          <a:endParaRPr lang="zh-TW" altLang="en-US" sz="1700" b="0" kern="1200">
            <a:latin typeface="Aptos Display" panose="020F0302020204030204"/>
          </a:endParaRPr>
        </a:p>
      </dsp:txBody>
      <dsp:txXfrm>
        <a:off x="286400" y="22187"/>
        <a:ext cx="2677278" cy="639477"/>
      </dsp:txXfrm>
    </dsp:sp>
    <dsp:sp modelId="{654B0730-9A88-491B-B291-4B114132EF95}">
      <dsp:nvSpPr>
        <dsp:cNvPr id="0" name=""/>
        <dsp:cNvSpPr/>
      </dsp:nvSpPr>
      <dsp:spPr>
        <a:xfrm rot="5400000">
          <a:off x="1497676" y="698541"/>
          <a:ext cx="254725" cy="3056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1533338" y="724014"/>
        <a:ext cx="183402" cy="178308"/>
      </dsp:txXfrm>
    </dsp:sp>
    <dsp:sp modelId="{664A9ABC-0E22-4C5F-8D92-27AB498794E7}">
      <dsp:nvSpPr>
        <dsp:cNvPr id="0" name=""/>
        <dsp:cNvSpPr/>
      </dsp:nvSpPr>
      <dsp:spPr>
        <a:xfrm>
          <a:off x="266505" y="1021193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RPR反應圈檢體陰陽性標記</a:t>
          </a:r>
          <a:endParaRPr lang="zh-TW" altLang="en-US" sz="1700" b="0" kern="1200">
            <a:latin typeface="Aptos Display" panose="020F0302020204030204"/>
          </a:endParaRPr>
        </a:p>
      </dsp:txBody>
      <dsp:txXfrm>
        <a:off x="286400" y="1041088"/>
        <a:ext cx="2677278" cy="639477"/>
      </dsp:txXfrm>
    </dsp:sp>
    <dsp:sp modelId="{7311F16F-8A0B-4C18-B500-4F0515E77A86}">
      <dsp:nvSpPr>
        <dsp:cNvPr id="0" name=""/>
        <dsp:cNvSpPr/>
      </dsp:nvSpPr>
      <dsp:spPr>
        <a:xfrm rot="5400000">
          <a:off x="1497676" y="1717441"/>
          <a:ext cx="254725" cy="3056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1533338" y="1742914"/>
        <a:ext cx="183402" cy="178308"/>
      </dsp:txXfrm>
    </dsp:sp>
    <dsp:sp modelId="{C9437A2B-A76A-4BC5-BA89-0BC241930B7C}">
      <dsp:nvSpPr>
        <dsp:cNvPr id="0" name=""/>
        <dsp:cNvSpPr/>
      </dsp:nvSpPr>
      <dsp:spPr>
        <a:xfrm>
          <a:off x="266505" y="2040093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RPR反應圈位置標記</a:t>
          </a:r>
          <a:endParaRPr lang="zh-TW" altLang="en-US" sz="1700" b="0" kern="1200">
            <a:latin typeface="Aptos Display" panose="020F0302020204030204"/>
          </a:endParaRPr>
        </a:p>
      </dsp:txBody>
      <dsp:txXfrm>
        <a:off x="286400" y="2059988"/>
        <a:ext cx="2677278" cy="639477"/>
      </dsp:txXfrm>
    </dsp:sp>
    <dsp:sp modelId="{BDF99E36-09C1-449F-A47F-8C4E77122690}">
      <dsp:nvSpPr>
        <dsp:cNvPr id="0" name=""/>
        <dsp:cNvSpPr/>
      </dsp:nvSpPr>
      <dsp:spPr>
        <a:xfrm rot="5400000">
          <a:off x="1497676" y="2736342"/>
          <a:ext cx="254725" cy="3056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1533338" y="2761815"/>
        <a:ext cx="183402" cy="178308"/>
      </dsp:txXfrm>
    </dsp:sp>
    <dsp:sp modelId="{9B135C68-3DFF-47B0-9857-3D422F718D3E}">
      <dsp:nvSpPr>
        <dsp:cNvPr id="0" name=""/>
        <dsp:cNvSpPr/>
      </dsp:nvSpPr>
      <dsp:spPr>
        <a:xfrm>
          <a:off x="266505" y="3058994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反應圈偵測模型訓練</a:t>
          </a:r>
          <a:endParaRPr lang="zh-TW" altLang="en-US" sz="1700" b="0" kern="1200">
            <a:latin typeface="Aptos Display" panose="020F0302020204030204"/>
          </a:endParaRPr>
        </a:p>
      </dsp:txBody>
      <dsp:txXfrm>
        <a:off x="286400" y="3078889"/>
        <a:ext cx="2677278" cy="639477"/>
      </dsp:txXfrm>
    </dsp:sp>
    <dsp:sp modelId="{6CCF5437-3307-4F9A-9945-B723F8AF228C}">
      <dsp:nvSpPr>
        <dsp:cNvPr id="0" name=""/>
        <dsp:cNvSpPr/>
      </dsp:nvSpPr>
      <dsp:spPr>
        <a:xfrm rot="5400000">
          <a:off x="1497676" y="3755243"/>
          <a:ext cx="254725" cy="3056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1533338" y="3780716"/>
        <a:ext cx="183402" cy="178308"/>
      </dsp:txXfrm>
    </dsp:sp>
    <dsp:sp modelId="{C8F39405-55E7-46C6-916A-241AB017A6FA}">
      <dsp:nvSpPr>
        <dsp:cNvPr id="0" name=""/>
        <dsp:cNvSpPr/>
      </dsp:nvSpPr>
      <dsp:spPr>
        <a:xfrm>
          <a:off x="266505" y="4077894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凝集反應影像強化處理</a:t>
          </a:r>
          <a:endParaRPr lang="en-US" altLang="zh-TW" sz="1700" b="0" kern="1200">
            <a:latin typeface="Aptos Display" panose="020F0302020204030204"/>
          </a:endParaRPr>
        </a:p>
      </dsp:txBody>
      <dsp:txXfrm>
        <a:off x="286400" y="4097789"/>
        <a:ext cx="2677278" cy="639477"/>
      </dsp:txXfrm>
    </dsp:sp>
    <dsp:sp modelId="{39194F25-6CA6-4A64-BB21-1DB35B6F7D71}">
      <dsp:nvSpPr>
        <dsp:cNvPr id="0" name=""/>
        <dsp:cNvSpPr/>
      </dsp:nvSpPr>
      <dsp:spPr>
        <a:xfrm rot="5400000">
          <a:off x="1497676" y="4774143"/>
          <a:ext cx="254725" cy="305670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/>
        </a:p>
      </dsp:txBody>
      <dsp:txXfrm rot="-5400000">
        <a:off x="1533338" y="4799616"/>
        <a:ext cx="183402" cy="178308"/>
      </dsp:txXfrm>
    </dsp:sp>
    <dsp:sp modelId="{74EA78D6-959B-4B38-AD55-5EF21E8E6299}">
      <dsp:nvSpPr>
        <dsp:cNvPr id="0" name=""/>
        <dsp:cNvSpPr/>
      </dsp:nvSpPr>
      <dsp:spPr>
        <a:xfrm>
          <a:off x="266505" y="5096795"/>
          <a:ext cx="2717068" cy="6792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1700" b="0" kern="1200"/>
            <a:t>反應圈影像分類</a:t>
          </a:r>
          <a:endParaRPr lang="zh-TW" sz="1700" kern="1200"/>
        </a:p>
      </dsp:txBody>
      <dsp:txXfrm>
        <a:off x="286400" y="5116690"/>
        <a:ext cx="2677278" cy="639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A538-5A50-485E-B400-BF1404AA8583}" type="datetimeFigureOut">
              <a:t>2025/12/4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E56B8-7F5A-4E9B-AB9E-5646B6BF25BC}" type="slidenum"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852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主席 各位嘉賓、先進大家好</a:t>
            </a:r>
          </a:p>
          <a:p>
            <a:r>
              <a:rPr lang="zh-TW" altLang="en-US">
                <a:ea typeface="新細明體"/>
                <a:cs typeface="Calibri"/>
              </a:rPr>
              <a:t>我是來自靜宜大學資訊工程學系大學部的學生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E56B8-7F5A-4E9B-AB9E-5646B6BF25BC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986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c390415b09_0_1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>
                <a:ea typeface="新細明體"/>
                <a:cs typeface="Calibri"/>
              </a:rPr>
              <a:t>以機器來說判定上一個錯誤 第二格是陰陽未定(望未來更精確)</a:t>
            </a:r>
            <a:endParaRPr lang="zh-TW">
              <a:ea typeface="新細明體"/>
              <a:cs typeface="Calibri"/>
            </a:endParaRPr>
          </a:p>
        </p:txBody>
      </p:sp>
      <p:sp>
        <p:nvSpPr>
          <p:cNvPr id="207" name="Google Shape;207;g2c390415b0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788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b="1"/>
              <a:t>YOLOv8、YOLOv9、YOLOv10 等</a:t>
            </a:r>
            <a:endParaRPr lang="zh-TW"/>
          </a:p>
          <a:p>
            <a:r>
              <a:rPr lang="zh-TW" b="1"/>
              <a:t>三種物件偵測技術對 RPR 反應圈偵測的效能</a:t>
            </a:r>
            <a:endParaRPr lang="zh-TW"/>
          </a:p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實</a:t>
            </a:r>
            <a:r>
              <a:rPr lang="zh-TW" b="1">
                <a:ea typeface="新細明體"/>
              </a:rPr>
              <a:t>驗</a:t>
            </a:r>
            <a:r>
              <a:rPr lang="zh-TW" altLang="en-US" b="1">
                <a:ea typeface="新細明體"/>
              </a:rPr>
              <a:t>結果顯示</a:t>
            </a:r>
            <a:r>
              <a:rPr lang="zh-TW" b="1">
                <a:ea typeface="新細明體"/>
              </a:rPr>
              <a:t>，</a:t>
            </a:r>
            <a:r>
              <a:rPr lang="en-US" altLang="zh-TW" b="1">
                <a:ea typeface="新細明體"/>
              </a:rPr>
              <a:t>YOLOv8</a:t>
            </a:r>
            <a:r>
              <a:rPr lang="zh-TW" altLang="en-US" b="1">
                <a:ea typeface="新細明體"/>
              </a:rPr>
              <a:t>與</a:t>
            </a:r>
            <a:r>
              <a:rPr lang="en-US" altLang="zh-TW" b="1">
                <a:ea typeface="新細明體"/>
              </a:rPr>
              <a:t>YOLOv9</a:t>
            </a:r>
            <a:r>
              <a:rPr lang="zh-TW" altLang="en-US" b="1">
                <a:ea typeface="新細明體"/>
              </a:rPr>
              <a:t>皆完全正確地偵測到資料集中</a:t>
            </a:r>
            <a:r>
              <a:rPr lang="zh-TW" b="1">
                <a:ea typeface="新細明體"/>
              </a:rPr>
              <a:t>的</a:t>
            </a:r>
            <a:r>
              <a:rPr lang="zh-TW" altLang="en-US" b="1">
                <a:ea typeface="新細明體"/>
              </a:rPr>
              <a:t>每個反應圈。</a:t>
            </a:r>
            <a:endParaRPr lang="zh-TW" altLang="en-US">
              <a:ea typeface="新細明體"/>
              <a:cs typeface="Calibri"/>
            </a:endParaRPr>
          </a:p>
          <a:p>
            <a:pPr marL="770890" lvl="1">
              <a:lnSpc>
                <a:spcPct val="139977"/>
              </a:lnSpc>
            </a:pPr>
            <a:endParaRPr lang="zh-TW" altLang="en-US" b="1">
              <a:ea typeface="新細明體"/>
              <a:cs typeface="Calibri" panose="020F0502020204030204"/>
            </a:endParaRPr>
          </a:p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  <a:cs typeface="Calibri" panose="020F0502020204030204"/>
              </a:rPr>
              <a:t>MAP 50-95 YOLOv9表現較好所以使用YOLOv9</a:t>
            </a:r>
          </a:p>
          <a:p>
            <a:endParaRPr lang="zh-TW" altLang="en-US" b="1">
              <a:ea typeface="新細明體"/>
              <a:cs typeface="Calibri" panose="020F0502020204030204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02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在反應圈影像分類實驗方面</a:t>
            </a:r>
            <a:r>
              <a:rPr lang="zh-TW" b="1">
                <a:ea typeface="新細明體"/>
              </a:rPr>
              <a:t>，</a:t>
            </a:r>
            <a:r>
              <a:rPr lang="zh-TW" altLang="en-US" b="1">
                <a:ea typeface="新細明體"/>
              </a:rPr>
              <a:t>出乎意料竟是早期</a:t>
            </a:r>
            <a:r>
              <a:rPr lang="zh-TW" b="1">
                <a:ea typeface="新細明體"/>
              </a:rPr>
              <a:t>的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卷積網路模型勝過其他卷積網路模型。</a:t>
            </a:r>
            <a:endParaRPr lang="zh-TW" altLang="en-US">
              <a:ea typeface="新細明體"/>
            </a:endParaRPr>
          </a:p>
          <a:p>
            <a:pPr marL="770890" lvl="1">
              <a:lnSpc>
                <a:spcPct val="139977"/>
              </a:lnSpc>
            </a:pPr>
            <a:endParaRPr lang="zh-TW">
              <a:ea typeface="新細明體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3220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混淆矩陣分類結果顯示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可以正確辨識所有反應圈，除了陽性錯誤一例</a:t>
            </a:r>
            <a:r>
              <a:rPr lang="zh-TW" b="1">
                <a:ea typeface="新細明體"/>
              </a:rPr>
              <a:t>，</a:t>
            </a:r>
            <a:r>
              <a:rPr lang="zh-TW" altLang="en-US" b="1">
                <a:ea typeface="新細明體"/>
              </a:rPr>
              <a:t>顯示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對分辨反應圈影像有相當好</a:t>
            </a:r>
            <a:r>
              <a:rPr lang="zh-TW" b="1">
                <a:ea typeface="新細明體"/>
              </a:rPr>
              <a:t>的</a:t>
            </a:r>
            <a:r>
              <a:rPr lang="zh-TW" altLang="en-US" b="1">
                <a:ea typeface="新細明體"/>
              </a:rPr>
              <a:t>能力</a:t>
            </a:r>
            <a:r>
              <a:rPr lang="zh-TW" b="1">
                <a:ea typeface="新細明體"/>
              </a:rPr>
              <a:t>。</a:t>
            </a:r>
            <a:r>
              <a:rPr lang="zh-TW" altLang="en-US" b="1">
                <a:ea typeface="新細明體"/>
              </a:rPr>
              <a:t> </a:t>
            </a:r>
            <a:endParaRPr lang="zh-TW">
              <a:ea typeface="新細明體"/>
            </a:endParaRPr>
          </a:p>
          <a:p>
            <a:pPr marL="770890" lvl="1">
              <a:lnSpc>
                <a:spcPct val="139977"/>
              </a:lnSpc>
            </a:pPr>
            <a:r>
              <a:rPr lang="zh-TW" altLang="en-US">
                <a:ea typeface="新細明體"/>
              </a:rPr>
              <a:t>分類為</a:t>
            </a:r>
            <a:r>
              <a:rPr lang="en-US" altLang="en-US">
                <a:ea typeface="新細明體"/>
              </a:rPr>
              <a:t>:</a:t>
            </a:r>
            <a:r>
              <a:rPr lang="zh-TW">
                <a:ea typeface="新細明體"/>
              </a:rPr>
              <a:t>表示模型將樣本預測為哪一類</a:t>
            </a:r>
          </a:p>
          <a:p>
            <a:pPr marL="770890" lvl="1">
              <a:lnSpc>
                <a:spcPct val="139977"/>
              </a:lnSpc>
            </a:pPr>
            <a:r>
              <a:rPr lang="zh-TW" altLang="en-US">
                <a:ea typeface="新細明體"/>
              </a:rPr>
              <a:t>來源:</a:t>
            </a:r>
            <a:r>
              <a:rPr lang="zh-TW"/>
              <a:t>表示樣本實際屬於哪一類</a:t>
            </a:r>
          </a:p>
          <a:p>
            <a:pPr marL="770890" lvl="1">
              <a:lnSpc>
                <a:spcPct val="139977"/>
              </a:lnSpc>
            </a:pPr>
            <a:r>
              <a:rPr lang="zh-TW" altLang="en-US" b="1"/>
              <a:t>主對角線上的數字</a:t>
            </a:r>
            <a:r>
              <a:rPr lang="zh-TW" altLang="en-US"/>
              <a:t>：表示模型正確分類的數量，即預測結果與實際類別一致的情況</a:t>
            </a:r>
            <a:endParaRPr lang="zh-TW"/>
          </a:p>
          <a:p>
            <a:pPr marL="770890" lvl="1">
              <a:lnSpc>
                <a:spcPct val="139977"/>
              </a:lnSpc>
            </a:pPr>
            <a:r>
              <a:rPr lang="zh-TW" b="1">
                <a:ea typeface="新細明體"/>
              </a:rPr>
              <a:t>非對角線上的數字</a:t>
            </a:r>
            <a:r>
              <a:rPr lang="zh-TW">
                <a:ea typeface="新細明體"/>
              </a:rPr>
              <a:t>：</a:t>
            </a:r>
            <a:r>
              <a:rPr lang="zh-TW" altLang="en-US">
                <a:ea typeface="新細明體"/>
              </a:rPr>
              <a:t>只有少量錯誤 </a:t>
            </a:r>
            <a:r>
              <a:rPr lang="zh-TW">
                <a:ea typeface="新細明體"/>
              </a:rPr>
              <a:t>區分效果不錯</a:t>
            </a:r>
            <a:endParaRPr lang="zh-TW" altLang="en-US">
              <a:ea typeface="新細明體"/>
            </a:endParaRPr>
          </a:p>
          <a:p>
            <a:endParaRPr lang="zh-TW" altLang="en-US"/>
          </a:p>
          <a:p>
            <a:pPr marL="770890" lvl="1">
              <a:lnSpc>
                <a:spcPct val="139977"/>
              </a:lnSpc>
            </a:pPr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19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實</a:t>
            </a:r>
            <a:r>
              <a:rPr lang="zh-TW" b="1">
                <a:ea typeface="新細明體"/>
              </a:rPr>
              <a:t>驗</a:t>
            </a:r>
            <a:r>
              <a:rPr lang="zh-TW" altLang="en-US" b="1">
                <a:ea typeface="新細明體"/>
              </a:rPr>
              <a:t>結果顯示</a:t>
            </a:r>
            <a:r>
              <a:rPr lang="zh-TW" b="1">
                <a:ea typeface="新細明體"/>
              </a:rPr>
              <a:t>，</a:t>
            </a:r>
            <a:r>
              <a:rPr lang="en-US" altLang="zh-TW" b="1">
                <a:ea typeface="新細明體"/>
              </a:rPr>
              <a:t>YOLOv8</a:t>
            </a:r>
            <a:r>
              <a:rPr lang="zh-TW" altLang="en-US" b="1">
                <a:ea typeface="新細明體"/>
              </a:rPr>
              <a:t>與</a:t>
            </a:r>
            <a:r>
              <a:rPr lang="en-US" altLang="zh-TW" b="1">
                <a:ea typeface="新細明體"/>
              </a:rPr>
              <a:t>YOLOv9</a:t>
            </a:r>
            <a:r>
              <a:rPr lang="zh-TW" altLang="en-US" b="1">
                <a:ea typeface="新細明體"/>
              </a:rPr>
              <a:t>皆完全正確地偵測到資料集中</a:t>
            </a:r>
            <a:r>
              <a:rPr lang="zh-TW" b="1">
                <a:ea typeface="新細明體"/>
              </a:rPr>
              <a:t>的</a:t>
            </a:r>
            <a:r>
              <a:rPr lang="zh-TW" altLang="en-US" b="1">
                <a:ea typeface="新細明體"/>
              </a:rPr>
              <a:t>每個反應圈。</a:t>
            </a:r>
            <a:endParaRPr lang="zh-TW" altLang="en-US">
              <a:ea typeface="新細明體"/>
            </a:endParaRPr>
          </a:p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在反應圈影像分類實驗方面</a:t>
            </a:r>
            <a:r>
              <a:rPr lang="zh-TW" b="1">
                <a:ea typeface="新細明體"/>
              </a:rPr>
              <a:t>，</a:t>
            </a:r>
            <a:r>
              <a:rPr lang="zh-TW" altLang="en-US" b="1">
                <a:ea typeface="新細明體"/>
              </a:rPr>
              <a:t>出乎意料竟是早期</a:t>
            </a:r>
            <a:r>
              <a:rPr lang="zh-TW" b="1">
                <a:ea typeface="新細明體"/>
              </a:rPr>
              <a:t>的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卷積網路模型勝過其他卷積網路模型。</a:t>
            </a:r>
            <a:endParaRPr lang="zh-TW" altLang="en-US">
              <a:ea typeface="新細明體"/>
            </a:endParaRPr>
          </a:p>
          <a:p>
            <a:pPr marL="770890" lvl="1">
              <a:lnSpc>
                <a:spcPct val="139977"/>
              </a:lnSpc>
            </a:pPr>
            <a:r>
              <a:rPr lang="zh-TW" altLang="en-US" b="1">
                <a:ea typeface="新細明體"/>
              </a:rPr>
              <a:t>混淆矩陣分類結果顯示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可以正確辨識所有</a:t>
            </a:r>
            <a:r>
              <a:rPr lang="zh-TW">
                <a:ea typeface="新細明體"/>
              </a:rPr>
              <a:t>空白與沒有反應(陰性)的</a:t>
            </a:r>
            <a:r>
              <a:rPr lang="zh-TW" altLang="en-US" b="1">
                <a:ea typeface="新細明體"/>
              </a:rPr>
              <a:t>反應圈，除了陽性錯誤一例</a:t>
            </a:r>
            <a:r>
              <a:rPr lang="zh-TW" b="1">
                <a:ea typeface="新細明體"/>
              </a:rPr>
              <a:t>，</a:t>
            </a:r>
            <a:r>
              <a:rPr lang="zh-TW" altLang="en-US" b="1">
                <a:ea typeface="新細明體"/>
              </a:rPr>
              <a:t>顯示</a:t>
            </a:r>
            <a:r>
              <a:rPr lang="en-US" altLang="zh-TW" b="1">
                <a:ea typeface="新細明體"/>
              </a:rPr>
              <a:t>VGG16</a:t>
            </a:r>
            <a:r>
              <a:rPr lang="zh-TW" altLang="en-US" b="1">
                <a:ea typeface="新細明體"/>
              </a:rPr>
              <a:t>對分辨反應圈影像有相當好</a:t>
            </a:r>
            <a:r>
              <a:rPr lang="zh-TW" b="1">
                <a:ea typeface="新細明體"/>
              </a:rPr>
              <a:t>的</a:t>
            </a:r>
            <a:r>
              <a:rPr lang="zh-TW" altLang="en-US" b="1">
                <a:ea typeface="新細明體"/>
              </a:rPr>
              <a:t>能力</a:t>
            </a:r>
            <a:r>
              <a:rPr lang="zh-TW" b="1">
                <a:ea typeface="新細明體"/>
              </a:rPr>
              <a:t>。</a:t>
            </a:r>
            <a:r>
              <a:rPr lang="zh-TW" altLang="en-US" b="1">
                <a:ea typeface="新細明體"/>
              </a:rPr>
              <a:t> </a:t>
            </a:r>
            <a:endParaRPr lang="zh-TW">
              <a:ea typeface="新細明體"/>
            </a:endParaRPr>
          </a:p>
          <a:p>
            <a:pPr marL="1056640" lvl="1" indent="-742950">
              <a:lnSpc>
                <a:spcPct val="139977"/>
              </a:lnSpc>
              <a:buAutoNum type="arabicPeriod"/>
            </a:pPr>
            <a:endParaRPr lang="zh-TW"/>
          </a:p>
          <a:p>
            <a:endParaRPr lang="zh-TW" b="1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454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b="1">
                <a:ea typeface="新細明體"/>
              </a:rPr>
              <a:t>可提高梅毒篩檢的準確性，減少檢驗科人力損耗，提升醫院的梅毒篩檢效能，減少感染者將病原體傳播給他人的風險，從而控制和降低梅毒的傳播率。</a:t>
            </a:r>
            <a:endParaRPr lang="zh-TW">
              <a:ea typeface="新細明體"/>
            </a:endParaRPr>
          </a:p>
          <a:p>
            <a:endParaRPr lang="zh-TW" altLang="en-US" b="1">
              <a:ea typeface="新細明體"/>
              <a:cs typeface="Calibri"/>
            </a:endParaRPr>
          </a:p>
          <a:p>
            <a:endParaRPr lang="zh-TW" altLang="en-US" b="1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340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3690" lvl="1">
              <a:lnSpc>
                <a:spcPct val="139977"/>
              </a:lnSpc>
            </a:pPr>
            <a:r>
              <a:rPr lang="zh-TW" b="1">
                <a:ea typeface="新細明體"/>
              </a:rPr>
              <a:t>擴大收集梅毒RPR卡影像資料集，訓練更加精準辨識的模型</a:t>
            </a:r>
            <a:endParaRPr lang="zh-TW">
              <a:ea typeface="新細明體"/>
              <a:cs typeface="Calibri"/>
            </a:endParaRPr>
          </a:p>
          <a:p>
            <a:r>
              <a:rPr lang="zh-TW" altLang="en-US" b="1">
                <a:ea typeface="新細明體"/>
              </a:rPr>
              <a:t>2.</a:t>
            </a:r>
            <a:r>
              <a:rPr lang="zh-TW" b="1">
                <a:ea typeface="新細明體"/>
              </a:rPr>
              <a:t>設計一套自動進片拍照的RPR卡流水線暗房拍攝機器</a:t>
            </a:r>
            <a:endParaRPr lang="zh-TW">
              <a:ea typeface="新細明體"/>
              <a:cs typeface="Calibri" panose="020F0502020204030204"/>
            </a:endParaRPr>
          </a:p>
          <a:p>
            <a:r>
              <a:rPr lang="zh-TW" altLang="en-US" b="1">
                <a:ea typeface="新細明體"/>
              </a:rPr>
              <a:t>以便能控制</a:t>
            </a:r>
            <a:r>
              <a:rPr lang="en-US" altLang="zh-TW" b="1">
                <a:ea typeface="新細明體"/>
              </a:rPr>
              <a:t>RPR</a:t>
            </a:r>
            <a:r>
              <a:rPr lang="zh-TW" altLang="en-US" b="1">
                <a:ea typeface="新細明體"/>
              </a:rPr>
              <a:t>卡曝光品質的一致性</a:t>
            </a:r>
            <a:endParaRPr lang="zh-TW">
              <a:ea typeface="新細明體"/>
              <a:cs typeface="Calibri"/>
            </a:endParaRPr>
          </a:p>
          <a:p>
            <a:r>
              <a:rPr lang="zh-TW" b="1"/>
              <a:t>整合自動辨識結果至資料庫，減少人工作業時間</a:t>
            </a:r>
            <a:endParaRPr lang="zh-TW"/>
          </a:p>
          <a:p>
            <a:endParaRPr lang="zh-TW" altLang="en-US" b="1">
              <a:ea typeface="新細明體"/>
              <a:cs typeface="Calibri"/>
            </a:endParaRPr>
          </a:p>
          <a:p>
            <a:endParaRPr lang="zh-TW" altLang="en-US" b="1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982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132152543_8_1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32152543_8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0526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132152543_8_1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32152543_8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0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c3935d5a56_0_8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sz="1200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盛行率是指在特定人群中患有某種疾病或疾病的人的比例</a:t>
            </a:r>
            <a:endParaRPr lang="zh-TW" altLang="en-US">
              <a:solidFill>
                <a:srgbClr val="1F1F1F"/>
              </a:solidFill>
              <a:highlight>
                <a:srgbClr val="FFFFFF"/>
              </a:highlight>
              <a:ea typeface="新細明體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從201</a:t>
            </a:r>
            <a:r>
              <a:rPr lang="en-US" alt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4</a:t>
            </a:r>
            <a:r>
              <a:rPr 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年的</a:t>
            </a:r>
            <a:r>
              <a:rPr lang="en-US" alt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6987</a:t>
            </a:r>
            <a:r>
              <a:rPr lang="zh-TW" altLang="en-US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例</a:t>
            </a:r>
            <a:endParaRPr lang="zh-TW">
              <a:solidFill>
                <a:srgbClr val="1F1F1F"/>
              </a:solidFill>
              <a:highlight>
                <a:srgbClr val="FFFFFF"/>
              </a:highlight>
              <a:ea typeface="新細明體"/>
              <a:cs typeface="Calibri"/>
            </a:endParaRPr>
          </a:p>
          <a:p>
            <a:pPr marL="50800">
              <a:lnSpc>
                <a:spcPct val="150000"/>
              </a:lnSpc>
            </a:pPr>
            <a:r>
              <a:rPr 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到202</a:t>
            </a:r>
            <a:r>
              <a:rPr lang="en-US" alt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3</a:t>
            </a:r>
            <a:r>
              <a:rPr lang="zh-TW" b="1">
                <a:solidFill>
                  <a:srgbClr val="1F1F1F"/>
                </a:solidFill>
                <a:highlight>
                  <a:srgbClr val="FFFFFF"/>
                </a:highlight>
                <a:ea typeface="新細明體"/>
              </a:rPr>
              <a:t>年時</a:t>
            </a:r>
            <a:endParaRPr lang="en-US" altLang="zh-TW">
              <a:solidFill>
                <a:srgbClr val="1F1F1F"/>
              </a:solidFill>
              <a:highlight>
                <a:srgbClr val="FFFFFF"/>
              </a:highlight>
              <a:ea typeface="新細明體"/>
            </a:endParaRPr>
          </a:p>
          <a:p>
            <a:pPr marL="50800">
              <a:lnSpc>
                <a:spcPct val="150000"/>
              </a:lnSpc>
            </a:pPr>
            <a:r>
              <a:rPr lang="zh-TW" b="1">
                <a:solidFill>
                  <a:srgbClr val="1F1F1F"/>
                </a:solidFill>
                <a:highlight>
                  <a:srgbClr val="FFFFFF"/>
                </a:highlight>
              </a:rPr>
              <a:t>甚至高達了9</a:t>
            </a:r>
            <a:r>
              <a:rPr lang="en-US" altLang="zh-TW" b="1">
                <a:solidFill>
                  <a:srgbClr val="1F1F1F"/>
                </a:solidFill>
                <a:highlight>
                  <a:srgbClr val="FFFFFF"/>
                </a:highlight>
              </a:rPr>
              <a:t>941</a:t>
            </a:r>
            <a:r>
              <a:rPr lang="zh-TW" altLang="en-US" b="1">
                <a:solidFill>
                  <a:srgbClr val="1F1F1F"/>
                </a:solidFill>
                <a:highlight>
                  <a:srgbClr val="FFFFFF"/>
                </a:highlight>
              </a:rPr>
              <a:t>例</a:t>
            </a:r>
            <a:endParaRPr lang="zh-TW"/>
          </a:p>
        </p:txBody>
      </p:sp>
      <p:sp>
        <p:nvSpPr>
          <p:cNvPr id="242" name="Google Shape;242;g2c3935d5a5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c2ffc9a60_0_332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ea typeface="新細明體"/>
              </a:rPr>
              <a:t>梅毒在國內疾管署傳染病分類屬於第三類法定傳染病</a:t>
            </a:r>
          </a:p>
          <a:p>
            <a:r>
              <a:rPr lang="zh-TW" b="1"/>
              <a:t>人是唯一的自然宿主</a:t>
            </a:r>
            <a:endParaRPr lang="zh-TW"/>
          </a:p>
          <a:p>
            <a:r>
              <a:rPr lang="zh-TW" b="1">
                <a:ea typeface="新細明體"/>
              </a:rPr>
              <a:t>傳染途徑:</a:t>
            </a:r>
            <a:r>
              <a:rPr lang="zh-TW" altLang="en-US" b="1">
                <a:ea typeface="新細明體"/>
              </a:rPr>
              <a:t>性交、血液、母子垂直傳染</a:t>
            </a:r>
            <a:endParaRPr lang="zh-TW">
              <a:ea typeface="新細明體"/>
              <a:cs typeface="Calibri"/>
            </a:endParaRPr>
          </a:p>
          <a:p>
            <a:r>
              <a:rPr lang="zh-TW" altLang="en-US" b="1"/>
              <a:t>早期為感染兩年內，傳染性強，有機會根治</a:t>
            </a:r>
            <a:endParaRPr lang="zh-TW" altLang="en-US"/>
          </a:p>
          <a:p>
            <a:r>
              <a:rPr lang="zh-TW" altLang="en-US" b="1"/>
              <a:t>晚期為超過兩年，造成重要器官永久性損傷，甚至死亡</a:t>
            </a:r>
            <a:endParaRPr lang="zh-TW" altLang="en-US"/>
          </a:p>
          <a:p>
            <a:endParaRPr lang="zh-TW">
              <a:ea typeface="新細明體"/>
              <a:cs typeface="Calibri"/>
            </a:endParaRPr>
          </a:p>
        </p:txBody>
      </p:sp>
      <p:sp>
        <p:nvSpPr>
          <p:cNvPr id="198" name="Google Shape;198;g2cc2ffc9a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3935d5a56_0_2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zh-TW"/>
          </a:p>
          <a:p>
            <a:r>
              <a:rPr lang="en-US" altLang="zh-TW" b="1">
                <a:ea typeface="新細明體"/>
              </a:rPr>
              <a:t>RPR</a:t>
            </a:r>
            <a:r>
              <a:rPr lang="zh-TW" altLang="en-US" b="1">
                <a:ea typeface="新細明體"/>
              </a:rPr>
              <a:t>為目前主要梅毒血液篩檢所使用</a:t>
            </a:r>
            <a:endParaRPr lang="zh-TW" altLang="en-US">
              <a:ea typeface="新細明體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ea typeface="新細明體"/>
              </a:rPr>
              <a:t>STS-RPR 所偵測的 目標為反應素（Reagin），反應素是在感染梅毒的病人血清或血漿中出現的似抗體物質 , 有時也會出現在患有其他急性或慢性症狀病人的血清或血漿中。</a:t>
            </a:r>
          </a:p>
          <a:p>
            <a:pPr marL="50800"/>
            <a:r>
              <a:rPr lang="zh-TW" b="1">
                <a:ea typeface="新細明體"/>
              </a:rPr>
              <a:t>偽陰性率較低 </a:t>
            </a:r>
            <a:r>
              <a:rPr lang="en-US" altLang="zh-TW" b="1">
                <a:ea typeface="新細明體"/>
              </a:rPr>
              <a:t>=&gt; </a:t>
            </a:r>
            <a:r>
              <a:rPr lang="zh-TW" b="1">
                <a:ea typeface="新細明體"/>
              </a:rPr>
              <a:t>適合作為初篩檢測</a:t>
            </a:r>
            <a:r>
              <a:rPr lang="en-US" altLang="zh-TW" b="1">
                <a:ea typeface="新細明體"/>
              </a:rPr>
              <a:t>(</a:t>
            </a:r>
            <a:r>
              <a:rPr lang="en-US" altLang="zh-TW" b="1" err="1">
                <a:ea typeface="新細明體"/>
              </a:rPr>
              <a:t>因為可以找出所有陽性，錯殺不放過</a:t>
            </a:r>
            <a:r>
              <a:rPr lang="en-US" altLang="zh-TW" b="1">
                <a:ea typeface="新細明體"/>
              </a:rPr>
              <a:t>)</a:t>
            </a:r>
            <a:endParaRPr lang="zh-TW">
              <a:ea typeface="新細明體"/>
              <a:cs typeface="Calibri" panose="020F0502020204030204"/>
            </a:endParaRPr>
          </a:p>
          <a:p>
            <a:r>
              <a:rPr lang="zh-TW" b="1"/>
              <a:t>抗原溶液中有碳粒子，目視判定陽性或陰性</a:t>
            </a:r>
          </a:p>
          <a:p>
            <a:r>
              <a:rPr lang="zh-TW" b="1"/>
              <a:t>產生凝集反應呈黑色凝塊</a:t>
            </a:r>
            <a:endParaRPr lang="zh-TW"/>
          </a:p>
          <a:p>
            <a:r>
              <a:rPr lang="zh-TW" b="1"/>
              <a:t>未反應則呈現均質灰色懸浮液</a:t>
            </a:r>
            <a:endParaRPr lang="zh-TW"/>
          </a:p>
          <a:p>
            <a:endParaRPr lang="zh-TW" altLang="en-US" b="1">
              <a:ea typeface="新細明體"/>
              <a:cs typeface="Calibri"/>
            </a:endParaRPr>
          </a:p>
          <a:p>
            <a:endParaRPr lang="zh-TW" altLang="en-US" b="1">
              <a:ea typeface="新細明體"/>
              <a:cs typeface="Calibri"/>
            </a:endParaRPr>
          </a:p>
        </p:txBody>
      </p:sp>
      <p:sp>
        <p:nvSpPr>
          <p:cNvPr id="385" name="Google Shape;385;g2c3935d5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b="1"/>
              <a:t>目前無使用物件偵測RPR結果的方法</a:t>
            </a:r>
            <a:endParaRPr lang="zh-TW"/>
          </a:p>
          <a:p>
            <a:r>
              <a:rPr lang="zh-TW" b="1">
                <a:ea typeface="新細明體"/>
              </a:rPr>
              <a:t>人眼辨別</a:t>
            </a:r>
            <a:r>
              <a:rPr lang="zh-TW" altLang="en-US" b="1">
                <a:ea typeface="新細明體"/>
              </a:rPr>
              <a:t>  </a:t>
            </a:r>
            <a:r>
              <a:rPr lang="zh-TW" b="1">
                <a:ea typeface="新細明體"/>
              </a:rPr>
              <a:t>疲勞</a:t>
            </a:r>
            <a:r>
              <a:rPr lang="zh-TW" altLang="en-US" b="1">
                <a:ea typeface="新細明體"/>
              </a:rPr>
              <a:t> </a:t>
            </a:r>
            <a:r>
              <a:rPr lang="zh-TW" b="1">
                <a:ea typeface="新細明體"/>
              </a:rPr>
              <a:t>人為疏失</a:t>
            </a:r>
            <a:endParaRPr lang="zh-TW">
              <a:ea typeface="新細明體"/>
              <a:cs typeface="Calibri"/>
            </a:endParaRPr>
          </a:p>
          <a:p>
            <a:r>
              <a:rPr lang="zh-TW" altLang="en-US" b="1">
                <a:ea typeface="新細明體"/>
              </a:rPr>
              <a:t>不同人員判讀的一致性</a:t>
            </a:r>
            <a:r>
              <a:rPr lang="en-US" altLang="zh-TW" b="1">
                <a:ea typeface="新細明體"/>
              </a:rPr>
              <a:t>(</a:t>
            </a:r>
            <a:r>
              <a:rPr lang="zh-TW" altLang="en-US" b="1">
                <a:ea typeface="新細明體"/>
              </a:rPr>
              <a:t>主觀</a:t>
            </a:r>
            <a:r>
              <a:rPr lang="en-US" altLang="zh-TW" b="1">
                <a:ea typeface="新細明體"/>
              </a:rPr>
              <a:t>=&gt;</a:t>
            </a:r>
            <a:r>
              <a:rPr lang="zh-TW" altLang="en-US" b="1">
                <a:ea typeface="新細明體"/>
              </a:rPr>
              <a:t>客觀</a:t>
            </a:r>
            <a:r>
              <a:rPr lang="en-US" altLang="zh-TW" b="1">
                <a:ea typeface="新細明體"/>
              </a:rPr>
              <a:t>)</a:t>
            </a:r>
            <a:endParaRPr lang="zh-TW">
              <a:ea typeface="新細明體"/>
            </a:endParaRPr>
          </a:p>
          <a:p>
            <a:r>
              <a:rPr lang="zh-TW" altLang="en-US" b="1">
                <a:ea typeface="新細明體"/>
              </a:rPr>
              <a:t>大批量血液篩查</a:t>
            </a:r>
            <a:r>
              <a:rPr lang="en-US" altLang="zh-TW" b="1">
                <a:ea typeface="新細明體"/>
              </a:rPr>
              <a:t>(</a:t>
            </a:r>
            <a:r>
              <a:rPr lang="zh-TW" altLang="en-US" b="1">
                <a:ea typeface="新細明體"/>
              </a:rPr>
              <a:t>包含</a:t>
            </a:r>
            <a:r>
              <a:rPr lang="en-US" b="1"/>
              <a:t>RPR</a:t>
            </a:r>
            <a:r>
              <a:rPr lang="en-US" altLang="zh-TW" b="1">
                <a:ea typeface="新細明體"/>
              </a:rPr>
              <a:t>)</a:t>
            </a:r>
            <a:r>
              <a:rPr lang="zh-TW" altLang="en-US" b="1">
                <a:ea typeface="新細明體"/>
              </a:rPr>
              <a:t> </a:t>
            </a:r>
            <a:r>
              <a:rPr lang="zh-TW" altLang="en-US">
                <a:ea typeface="新細明體"/>
              </a:rPr>
              <a:t> </a:t>
            </a:r>
            <a:endParaRPr lang="en-US">
              <a:ea typeface="新細明體"/>
            </a:endParaRPr>
          </a:p>
          <a:p>
            <a:r>
              <a:rPr lang="en-US" altLang="zh-TW" b="1">
                <a:ea typeface="新細明體"/>
              </a:rPr>
              <a:t>RPR</a:t>
            </a:r>
            <a:r>
              <a:rPr lang="zh-TW" b="1">
                <a:ea typeface="新細明體"/>
              </a:rPr>
              <a:t>檢測量單天可能高達</a:t>
            </a:r>
            <a:r>
              <a:rPr lang="en-US" altLang="zh-TW" b="1">
                <a:ea typeface="新細明體"/>
              </a:rPr>
              <a:t>1500</a:t>
            </a:r>
            <a:endParaRPr lang="zh-TW">
              <a:ea typeface="新細明體"/>
            </a:endParaRPr>
          </a:p>
          <a:p>
            <a:r>
              <a:rPr lang="zh-TW" altLang="en-US" b="1">
                <a:ea typeface="新細明體"/>
              </a:rPr>
              <a:t>當有判斷成沒有 </a:t>
            </a:r>
            <a:r>
              <a:rPr lang="zh-TW" b="1">
                <a:ea typeface="新細明體"/>
              </a:rPr>
              <a:t>導致更多人感染</a:t>
            </a:r>
            <a:r>
              <a:rPr lang="zh-TW" altLang="en-US" b="1">
                <a:ea typeface="新細明體"/>
              </a:rPr>
              <a:t> </a:t>
            </a:r>
            <a:r>
              <a:rPr lang="zh-TW" b="1">
                <a:ea typeface="新細明體"/>
              </a:rPr>
              <a:t>當沒有判斷成有</a:t>
            </a:r>
            <a:r>
              <a:rPr lang="zh-TW" altLang="en-US" b="1">
                <a:ea typeface="新細明體"/>
              </a:rPr>
              <a:t> </a:t>
            </a:r>
            <a:r>
              <a:rPr lang="zh-TW" b="1">
                <a:ea typeface="新細明體"/>
              </a:rPr>
              <a:t>導致當事人名譽受損</a:t>
            </a:r>
            <a:r>
              <a:rPr lang="zh-TW" altLang="en-US" b="1">
                <a:ea typeface="新細明體"/>
              </a:rPr>
              <a:t> </a:t>
            </a:r>
            <a:r>
              <a:rPr lang="zh-TW" b="1">
                <a:ea typeface="新細明體"/>
              </a:rPr>
              <a:t>醫院口碑降低</a:t>
            </a:r>
            <a:endParaRPr lang="zh-TW">
              <a:ea typeface="新細明體"/>
              <a:cs typeface="Calibri"/>
            </a:endParaRPr>
          </a:p>
          <a:p>
            <a:endParaRPr lang="zh-TW" altLang="en-US" b="1">
              <a:ea typeface="新細明體"/>
              <a:cs typeface="Calibri"/>
            </a:endParaRPr>
          </a:p>
          <a:p>
            <a:r>
              <a:rPr lang="zh-TW" b="1"/>
              <a:t>RPR為目前主要梅毒血液篩檢所使用，但因為此篩檢常需使用肉眼辨別，因此可能造成結果主觀判斷錯誤，為了解決偽陽偽陰的判斷失誤，我們使用blablablabla</a:t>
            </a:r>
            <a:endParaRPr lang="zh-TW"/>
          </a:p>
          <a:p>
            <a:endParaRPr lang="zh-TW" b="1">
              <a:ea typeface="新細明體"/>
              <a:cs typeface="Calibri"/>
            </a:endParaRPr>
          </a:p>
          <a:p>
            <a:endParaRPr lang="zh-TW" altLang="en-US" b="1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c132152543_8_153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b="1">
                <a:ea typeface="新細明體"/>
              </a:rPr>
              <a:t>利用物件偵測技術，進行自動辨識反應圈，而後對凝集影像判別</a:t>
            </a:r>
            <a:endParaRPr lang="zh-TW">
              <a:ea typeface="新細明體"/>
              <a:cs typeface="Calibri"/>
            </a:endParaRPr>
          </a:p>
          <a:p>
            <a:pPr marL="762000" lvl="2">
              <a:lnSpc>
                <a:spcPct val="139977"/>
              </a:lnSpc>
            </a:pPr>
            <a:r>
              <a:rPr lang="zh-TW" b="1"/>
              <a:t>陰性(沒有反應)、陽性(有反應)、</a:t>
            </a:r>
            <a:endParaRPr lang="zh-TW"/>
          </a:p>
          <a:p>
            <a:pPr marL="762000" lvl="2">
              <a:lnSpc>
                <a:spcPct val="139977"/>
              </a:lnSpc>
            </a:pPr>
            <a:r>
              <a:rPr lang="zh-TW" b="1">
                <a:ea typeface="新細明體"/>
              </a:rPr>
              <a:t>陰陽未定(需進一步確認)與空白(未使用)等四</a:t>
            </a:r>
            <a:r>
              <a:rPr lang="zh-TW" altLang="en-US" b="1">
                <a:ea typeface="新細明體"/>
              </a:rPr>
              <a:t>類</a:t>
            </a:r>
            <a:endParaRPr lang="zh-TW">
              <a:ea typeface="新細明體"/>
            </a:endParaRPr>
          </a:p>
          <a:p>
            <a:pPr marL="762000" lvl="2">
              <a:lnSpc>
                <a:spcPct val="139977"/>
              </a:lnSpc>
            </a:pPr>
            <a:endParaRPr lang="zh-TW" altLang="en-US" b="1">
              <a:ea typeface="新細明體"/>
              <a:cs typeface="Calibri"/>
            </a:endParaRPr>
          </a:p>
          <a:p>
            <a:pPr marL="762000" lvl="2">
              <a:lnSpc>
                <a:spcPct val="139977"/>
              </a:lnSpc>
            </a:pPr>
            <a:endParaRPr lang="zh-TW" altLang="en-US" b="1">
              <a:ea typeface="新細明體"/>
              <a:cs typeface="Calibri"/>
            </a:endParaRPr>
          </a:p>
          <a:p>
            <a:pPr marL="762000" lvl="2">
              <a:lnSpc>
                <a:spcPct val="139977"/>
              </a:lnSpc>
            </a:pPr>
            <a:r>
              <a:rPr lang="zh-TW" altLang="en-US" b="1">
                <a:ea typeface="新細明體"/>
                <a:cs typeface="Calibri"/>
              </a:rPr>
              <a:t>主要著重在陰陽未定的部分</a:t>
            </a:r>
            <a:r>
              <a:rPr lang="zh-TW" altLang="en-US" b="1">
                <a:ea typeface="新細明體"/>
              </a:rPr>
              <a:t>，(也就是人眼判斷容易有的灰色地帶要靠電腦來客觀分析)</a:t>
            </a:r>
            <a:endParaRPr lang="zh-TW" b="1">
              <a:ea typeface="新細明體"/>
              <a:cs typeface="Calibri"/>
            </a:endParaRPr>
          </a:p>
        </p:txBody>
      </p:sp>
      <p:sp>
        <p:nvSpPr>
          <p:cNvPr id="474" name="Google Shape;474;g2c132152543_8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88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>
                <a:ea typeface="新細明體"/>
                <a:cs typeface="Calibri"/>
              </a:rPr>
              <a:t>人眼辨識結果</a:t>
            </a:r>
            <a:endParaRPr lang="zh-TW" altLang="en-US">
              <a:ea typeface="新細明體"/>
            </a:endParaRPr>
          </a:p>
          <a:p>
            <a:r>
              <a:rPr lang="zh-TW">
                <a:ea typeface="新細明體"/>
              </a:rPr>
              <a:t>陽性樣本(反應圈1, 6, 7) </a:t>
            </a:r>
          </a:p>
          <a:p>
            <a:r>
              <a:rPr lang="zh-TW"/>
              <a:t>陰性樣本(反應圈4, 5)</a:t>
            </a:r>
          </a:p>
          <a:p>
            <a:r>
              <a:rPr lang="zh-TW"/>
              <a:t>人眼難以分辨疑似陽性</a:t>
            </a:r>
          </a:p>
          <a:p>
            <a:r>
              <a:rPr lang="zh-TW">
                <a:ea typeface="新細明體"/>
              </a:rPr>
              <a:t>的陰陽未定樣本 (反應圈2, </a:t>
            </a:r>
            <a:r>
              <a:rPr lang="en-US" altLang="zh-TW">
                <a:ea typeface="新細明體"/>
              </a:rPr>
              <a:t>3</a:t>
            </a:r>
            <a:r>
              <a:rPr lang="zh-TW">
                <a:ea typeface="新細明體"/>
              </a:rPr>
              <a:t>) </a:t>
            </a:r>
            <a:endParaRPr lang="zh-TW">
              <a:ea typeface="新細明體"/>
              <a:cs typeface="Calibri"/>
            </a:endParaRPr>
          </a:p>
          <a:p>
            <a:r>
              <a:rPr lang="zh-TW"/>
              <a:t>空白未使用反應圈(反應圈8, 9, 10) </a:t>
            </a:r>
          </a:p>
          <a:p>
            <a:endParaRPr lang="zh-TW">
              <a:ea typeface="新細明體"/>
              <a:cs typeface="Calibri"/>
            </a:endParaRPr>
          </a:p>
          <a:p>
            <a:r>
              <a:rPr lang="en-US" altLang="zh-TW">
                <a:ea typeface="新細明體"/>
                <a:cs typeface="Calibri"/>
              </a:rPr>
              <a:t>(</a:t>
            </a:r>
            <a:r>
              <a:rPr lang="en-US" altLang="zh-TW" err="1">
                <a:ea typeface="新細明體"/>
                <a:cs typeface="Calibri"/>
              </a:rPr>
              <a:t>資料集來源要講清楚</a:t>
            </a:r>
            <a:r>
              <a:rPr lang="en-US" altLang="zh-TW">
                <a:ea typeface="新細明體"/>
                <a:cs typeface="Calibri"/>
              </a:rPr>
              <a:t>)</a:t>
            </a:r>
            <a:endParaRPr lang="zh-TW">
              <a:ea typeface="新細明體"/>
              <a:cs typeface="Calibri"/>
            </a:endParaRPr>
          </a:p>
          <a:p>
            <a:r>
              <a:rPr lang="zh-TW" altLang="en-US">
                <a:ea typeface="新細明體"/>
                <a:cs typeface="Calibri"/>
              </a:rPr>
              <a:t>這些樣本大部分來自於童綜合醫院檢驗科</a:t>
            </a:r>
            <a:r>
              <a:rPr lang="zh-TW" altLang="en-US">
                <a:ea typeface="新細明體"/>
              </a:rPr>
              <a:t>，試</a:t>
            </a:r>
            <a:r>
              <a:rPr lang="zh-TW">
                <a:ea typeface="新細明體"/>
              </a:rPr>
              <a:t>劑廠商和其他醫療機構網路上提供</a:t>
            </a:r>
            <a:r>
              <a:rPr lang="zh-TW" altLang="en-US">
                <a:ea typeface="新細明體"/>
                <a:cs typeface="Calibri"/>
              </a:rPr>
              <a:t>的資料blablablablabla</a:t>
            </a:r>
            <a:endParaRPr lang="zh-TW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E56B8-7F5A-4E9B-AB9E-5646B6BF25BC}" type="slidenum">
              <a:rPr lang="en-US" altLang="zh-TW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357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c132152543_8_17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資料集來自童綜合醫院、檢驗試劑廠商和其他醫療機構網路上提供</a:t>
            </a:r>
          </a:p>
          <a:p>
            <a:r>
              <a:rPr lang="zh-TW" altLang="en-US">
                <a:ea typeface="新細明體"/>
                <a:cs typeface="Calibri"/>
              </a:rPr>
              <a:t>labelling標記</a:t>
            </a:r>
          </a:p>
        </p:txBody>
      </p:sp>
      <p:sp>
        <p:nvSpPr>
          <p:cNvPr id="510" name="Google Shape;510;g2c132152543_8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c132152543_8_184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c132152543_8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2025/12/4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hyperlink" Target="https://www.cdc.gov.tw/Uploads/archives/4a5f44ad-8068-4904-adee-110e36bddfd5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sm.org/Articles/2020/January/A-Brief-History-of-Laboratory-Diagnostics-for-Syph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cbi.nlm.nih.gov/pmc/articles/PMC2095002/" TargetMode="External"/><Relationship Id="rId4" Type="http://schemas.openxmlformats.org/officeDocument/2006/relationships/hyperlink" Target="https://www.cdc.gov.tw/Uploads/archives/4a5f44ad-8068-4904-adee-110e36bddfd5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aw.moj.gov.tw/LawClass/LawAll.aspx?pcode=L0050018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B44083A-EDE0-E6EF-E8D2-2C3E5566D2A4}"/>
              </a:ext>
            </a:extLst>
          </p:cNvPr>
          <p:cNvSpPr/>
          <p:nvPr/>
        </p:nvSpPr>
        <p:spPr>
          <a:xfrm>
            <a:off x="350558" y="373618"/>
            <a:ext cx="11475569" cy="6104468"/>
          </a:xfrm>
          <a:prstGeom prst="rect">
            <a:avLst/>
          </a:prstGeom>
          <a:solidFill>
            <a:srgbClr val="F8ECCC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一張含有 文字, 象徵物, 標誌, 商標 的圖片&#10;&#10;自動產生的描述">
            <a:extLst>
              <a:ext uri="{FF2B5EF4-FFF2-40B4-BE49-F238E27FC236}">
                <a16:creationId xmlns:a16="http://schemas.microsoft.com/office/drawing/2014/main" id="{D21EA761-D412-3579-803D-6C452E0FF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-13000" contrast="21000"/>
                    </a14:imgEffect>
                  </a14:imgLayer>
                </a14:imgProps>
              </a:ext>
            </a:extLst>
          </a:blip>
          <a:srcRect l="-50" t="-137" r="50" b="-36"/>
          <a:stretch/>
        </p:blipFill>
        <p:spPr>
          <a:xfrm>
            <a:off x="3330139" y="603463"/>
            <a:ext cx="5527062" cy="533969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B002BD0-D1D1-5965-3849-168DAB566476}"/>
              </a:ext>
            </a:extLst>
          </p:cNvPr>
          <p:cNvSpPr txBox="1"/>
          <p:nvPr/>
        </p:nvSpPr>
        <p:spPr>
          <a:xfrm>
            <a:off x="4375644" y="3272551"/>
            <a:ext cx="3200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600" b="1">
                <a:latin typeface="Microsoft JhengHei"/>
                <a:ea typeface="Microsoft JhengHei"/>
                <a:cs typeface="Arial"/>
              </a:rPr>
              <a:t>主講者</a:t>
            </a:r>
            <a:r>
              <a:rPr lang="en-US" sz="3600" b="1">
                <a:latin typeface="Microsoft JhengHei"/>
                <a:ea typeface="Microsoft JhengHei"/>
                <a:cs typeface="Arial"/>
              </a:rPr>
              <a:t>:</a:t>
            </a:r>
            <a:r>
              <a:rPr lang="zh-TW" altLang="en-US" sz="3600" b="1">
                <a:latin typeface="Microsoft JhengHei"/>
                <a:ea typeface="Microsoft JhengHei"/>
                <a:cs typeface="Arial"/>
              </a:rPr>
              <a:t>林盈蓁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F20E0D-783C-6869-EB80-399B15EE5937}"/>
              </a:ext>
            </a:extLst>
          </p:cNvPr>
          <p:cNvSpPr txBox="1"/>
          <p:nvPr/>
        </p:nvSpPr>
        <p:spPr>
          <a:xfrm>
            <a:off x="-383458" y="4122720"/>
            <a:ext cx="1272243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sz="3000" b="1">
                <a:ea typeface="+mn-lt"/>
                <a:cs typeface="+mn-lt"/>
              </a:rPr>
              <a:t>黃敬汶</a:t>
            </a:r>
            <a:r>
              <a:rPr lang="zh-TW" sz="3000" b="1" baseline="30000">
                <a:ea typeface="+mn-lt"/>
                <a:cs typeface="+mn-lt"/>
              </a:rPr>
              <a:t>1</a:t>
            </a:r>
            <a:r>
              <a:rPr lang="zh-TW" altLang="en-US" sz="3000" b="1" baseline="30000">
                <a:ea typeface="+mn-lt"/>
                <a:cs typeface="+mn-lt"/>
              </a:rPr>
              <a:t> </a:t>
            </a:r>
            <a:r>
              <a:rPr lang="zh-TW" sz="3000" b="1">
                <a:ea typeface="+mn-lt"/>
                <a:cs typeface="+mn-lt"/>
              </a:rPr>
              <a:t>林進福</a:t>
            </a:r>
            <a:r>
              <a:rPr lang="zh-TW" sz="3000" b="1" baseline="30000">
                <a:ea typeface="+mn-lt"/>
                <a:cs typeface="+mn-lt"/>
              </a:rPr>
              <a:t>2</a:t>
            </a:r>
            <a:r>
              <a:rPr lang="zh-TW" altLang="en-US" sz="3000" b="1" baseline="30000">
                <a:ea typeface="+mn-lt"/>
                <a:cs typeface="+mn-lt"/>
              </a:rPr>
              <a:t> </a:t>
            </a:r>
            <a:r>
              <a:rPr lang="zh-TW" sz="3000" b="1">
                <a:ea typeface="+mn-lt"/>
                <a:cs typeface="+mn-lt"/>
              </a:rPr>
              <a:t>馬芯瑜</a:t>
            </a:r>
            <a:r>
              <a:rPr lang="zh-TW" sz="3000" b="1" baseline="30000">
                <a:ea typeface="+mn-lt"/>
                <a:cs typeface="+mn-lt"/>
              </a:rPr>
              <a:t>1</a:t>
            </a:r>
            <a:r>
              <a:rPr lang="zh-TW" altLang="en-US" sz="3000" b="1" baseline="30000">
                <a:ea typeface="+mn-lt"/>
                <a:cs typeface="+mn-lt"/>
              </a:rPr>
              <a:t> </a:t>
            </a:r>
            <a:r>
              <a:rPr lang="zh-TW" sz="3000" b="1">
                <a:ea typeface="+mn-lt"/>
                <a:cs typeface="+mn-lt"/>
              </a:rPr>
              <a:t>林盈蓁</a:t>
            </a:r>
            <a:r>
              <a:rPr lang="en-US" altLang="zh-TW" sz="3000" b="1" baseline="30000">
                <a:ea typeface="+mn-lt"/>
                <a:cs typeface="+mn-lt"/>
              </a:rPr>
              <a:t>1 </a:t>
            </a:r>
            <a:r>
              <a:rPr lang="zh-TW" sz="3000" b="1">
                <a:ea typeface="+mn-lt"/>
                <a:cs typeface="+mn-lt"/>
              </a:rPr>
              <a:t>蔡馨儀</a:t>
            </a:r>
            <a:r>
              <a:rPr lang="zh-TW" sz="3000" b="1" baseline="30000">
                <a:ea typeface="+mn-lt"/>
                <a:cs typeface="+mn-lt"/>
              </a:rPr>
              <a:t>1</a:t>
            </a:r>
            <a:r>
              <a:rPr lang="zh-TW" altLang="en-US" sz="3000" b="1" baseline="30000">
                <a:ea typeface="+mn-lt"/>
                <a:cs typeface="+mn-lt"/>
              </a:rPr>
              <a:t> </a:t>
            </a:r>
            <a:r>
              <a:rPr lang="zh-TW" sz="3000" b="1">
                <a:ea typeface="+mn-lt"/>
                <a:cs typeface="+mn-lt"/>
              </a:rPr>
              <a:t>劉志俊</a:t>
            </a:r>
            <a:r>
              <a:rPr lang="en-US" altLang="zh-TW" sz="3000" b="1" baseline="30000">
                <a:ea typeface="+mn-lt"/>
                <a:cs typeface="+mn-lt"/>
              </a:rPr>
              <a:t>1</a:t>
            </a:r>
            <a:r>
              <a:rPr lang="zh-TW" altLang="en-US" sz="3000" b="1" baseline="30000">
                <a:ea typeface="+mn-lt"/>
                <a:cs typeface="+mn-lt"/>
              </a:rPr>
              <a:t>*</a:t>
            </a:r>
            <a:endParaRPr lang="zh-TW" altLang="en-US" b="1" baseline="30000">
              <a:ea typeface="新細明體"/>
            </a:endParaRPr>
          </a:p>
          <a:p>
            <a:pPr algn="ctr"/>
            <a:r>
              <a:rPr lang="zh-TW" altLang="en-US" sz="3000" b="1">
                <a:ea typeface="+mn-lt"/>
                <a:cs typeface="+mn-lt"/>
              </a:rPr>
              <a:t>靜宜大學資訊工程學系</a:t>
            </a:r>
            <a:r>
              <a:rPr lang="en-US" altLang="zh-TW" sz="3000" b="1" baseline="30000">
                <a:ea typeface="+mn-lt"/>
                <a:cs typeface="+mn-lt"/>
              </a:rPr>
              <a:t>1 </a:t>
            </a:r>
            <a:r>
              <a:rPr lang="zh-TW" altLang="en-US" sz="3000" b="1">
                <a:ea typeface="+mn-lt"/>
                <a:cs typeface="+mn-lt"/>
              </a:rPr>
              <a:t>童綜合醫院臨床病理科</a:t>
            </a:r>
            <a:r>
              <a:rPr lang="en-US" altLang="zh-TW" sz="3000" b="1" baseline="30000">
                <a:ea typeface="+mn-lt"/>
                <a:cs typeface="+mn-lt"/>
              </a:rPr>
              <a:t>2</a:t>
            </a:r>
            <a:endParaRPr lang="en-US" b="1" baseline="300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9FDE450-FF11-9689-1A70-7CC09DAC9889}"/>
              </a:ext>
            </a:extLst>
          </p:cNvPr>
          <p:cNvSpPr txBox="1"/>
          <p:nvPr/>
        </p:nvSpPr>
        <p:spPr>
          <a:xfrm>
            <a:off x="5112058" y="5479331"/>
            <a:ext cx="19664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400" b="1">
                <a:latin typeface="Microsoft JhengHei"/>
                <a:ea typeface="新細明體"/>
                <a:cs typeface="Calibri"/>
              </a:rPr>
              <a:t>2024/10/25</a:t>
            </a:r>
            <a:endParaRPr lang="en-US" altLang="zh-TW" sz="2400" b="1">
              <a:latin typeface="Microsoft JhengHei"/>
              <a:ea typeface="新細明體"/>
            </a:endParaRPr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75FA7958-8920-C9B4-4B54-A3FC1239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pic>
        <p:nvPicPr>
          <p:cNvPr id="2" name="圖片 1" descr="一張含有 螢幕擷取畫面, 圖形, 設計 的圖片&#10;&#10;自動產生的描述">
            <a:extLst>
              <a:ext uri="{FF2B5EF4-FFF2-40B4-BE49-F238E27FC236}">
                <a16:creationId xmlns:a16="http://schemas.microsoft.com/office/drawing/2014/main" id="{FFFD8668-8448-578C-1E97-F97E101441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63" y="450143"/>
            <a:ext cx="3641378" cy="111848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DB02DF3-2E06-88B2-B456-858A027B07FF}"/>
              </a:ext>
            </a:extLst>
          </p:cNvPr>
          <p:cNvSpPr txBox="1"/>
          <p:nvPr/>
        </p:nvSpPr>
        <p:spPr>
          <a:xfrm>
            <a:off x="217758" y="1571022"/>
            <a:ext cx="117590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800" b="1">
                <a:ea typeface="+mn-lt"/>
                <a:cs typeface="+mn-lt"/>
              </a:rPr>
              <a:t>基於深度學習技術的</a:t>
            </a:r>
            <a:endParaRPr lang="zh-TW" altLang="en-US" sz="4800" b="1">
              <a:latin typeface="Microsoft JhengHei"/>
              <a:ea typeface="Microsoft JhengHei"/>
              <a:cs typeface="Calibri"/>
            </a:endParaRPr>
          </a:p>
          <a:p>
            <a:pPr algn="ctr"/>
            <a:r>
              <a:rPr lang="zh-TW" sz="4800" b="1">
                <a:ea typeface="+mn-lt"/>
                <a:cs typeface="+mn-lt"/>
              </a:rPr>
              <a:t>梅毒</a:t>
            </a:r>
            <a:r>
              <a:rPr lang="zh-TW" altLang="en-US" sz="4800" b="1">
                <a:ea typeface="+mn-lt"/>
                <a:cs typeface="+mn-lt"/>
              </a:rPr>
              <a:t>螺旋體抗體檢測影像分析系統</a:t>
            </a:r>
            <a:endParaRPr lang="zh-TW" sz="4800" b="1">
              <a:latin typeface="Microsoft JhengHei"/>
              <a:ea typeface="Microsoft JhengHe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44;p33">
            <a:extLst>
              <a:ext uri="{FF2B5EF4-FFF2-40B4-BE49-F238E27FC236}">
                <a16:creationId xmlns:a16="http://schemas.microsoft.com/office/drawing/2014/main" id="{4F0D1861-9768-B6BD-52B4-2E1FC1FEEB00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85" name="Google Shape;585;p59"/>
          <p:cNvSpPr txBox="1"/>
          <p:nvPr/>
        </p:nvSpPr>
        <p:spPr>
          <a:xfrm>
            <a:off x="689790" y="771066"/>
            <a:ext cx="33804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實驗</a:t>
            </a:r>
            <a:endParaRPr lang="zh-TW" altLang="en-US" sz="4500" b="1"/>
          </a:p>
        </p:txBody>
      </p:sp>
      <p:sp>
        <p:nvSpPr>
          <p:cNvPr id="4" name="投影片編號版面配置區 12">
            <a:extLst>
              <a:ext uri="{FF2B5EF4-FFF2-40B4-BE49-F238E27FC236}">
                <a16:creationId xmlns:a16="http://schemas.microsoft.com/office/drawing/2014/main" id="{69F83AE8-9592-D288-4052-67E2D6C0A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10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6BD61D-4FE9-5D5C-9CAD-F3BE1A4B23A1}"/>
              </a:ext>
            </a:extLst>
          </p:cNvPr>
          <p:cNvSpPr txBox="1"/>
          <p:nvPr/>
        </p:nvSpPr>
        <p:spPr>
          <a:xfrm>
            <a:off x="688095" y="1718229"/>
            <a:ext cx="1082195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200" b="1">
                <a:ea typeface="Microsoft JhengHei"/>
              </a:rPr>
              <a:t>實驗一</a:t>
            </a:r>
            <a:r>
              <a:rPr lang="zh-TW" altLang="en-US" sz="3200" b="1">
                <a:ea typeface="Microsoft JhengHei"/>
              </a:rPr>
              <a:t> </a:t>
            </a:r>
            <a:r>
              <a:rPr lang="en-US" altLang="en-US" sz="3200" b="1">
                <a:latin typeface="Aptos"/>
                <a:ea typeface="Microsoft JhengHei"/>
              </a:rPr>
              <a:t>: </a:t>
            </a:r>
            <a:r>
              <a:rPr lang="zh-TW" altLang="en-US" sz="3200" b="1">
                <a:latin typeface="Aptos"/>
                <a:ea typeface="Microsoft JhengHei"/>
              </a:rPr>
              <a:t>三種</a:t>
            </a:r>
            <a:r>
              <a:rPr lang="zh-TW" altLang="en-US" sz="3200" b="1">
                <a:solidFill>
                  <a:srgbClr val="C00000"/>
                </a:solidFill>
                <a:latin typeface="Aptos"/>
                <a:ea typeface="Microsoft JhengHei"/>
              </a:rPr>
              <a:t>物件偵測</a:t>
            </a:r>
            <a:r>
              <a:rPr lang="zh-TW" altLang="en-US" sz="3200" b="1">
                <a:latin typeface="Aptos"/>
                <a:ea typeface="Microsoft JhengHei"/>
              </a:rPr>
              <a:t>技術</a:t>
            </a:r>
            <a:r>
              <a:rPr lang="zh-TW" sz="3200" b="1">
                <a:latin typeface="Microsoft JhengHei"/>
                <a:ea typeface="Microsoft JhengHei"/>
              </a:rPr>
              <a:t>YOLOv8、YOLOv9、YOLOv10對 RPR </a:t>
            </a:r>
            <a:r>
              <a:rPr lang="zh-TW" sz="3200" b="1">
                <a:solidFill>
                  <a:srgbClr val="C00000"/>
                </a:solidFill>
                <a:latin typeface="Microsoft JhengHei"/>
                <a:ea typeface="Microsoft JhengHei"/>
              </a:rPr>
              <a:t>反應圈偵測</a:t>
            </a:r>
            <a:r>
              <a:rPr lang="zh-TW" altLang="en-US" sz="3200" b="1">
                <a:latin typeface="Microsoft JhengHei"/>
                <a:ea typeface="Microsoft JhengHei"/>
              </a:rPr>
              <a:t>抓</a:t>
            </a:r>
            <a:r>
              <a:rPr lang="zh-TW" altLang="en-US" sz="3200" b="1">
                <a:solidFill>
                  <a:srgbClr val="000000"/>
                </a:solidFill>
                <a:latin typeface="Microsoft JhengHei"/>
                <a:ea typeface="Microsoft JhengHei"/>
              </a:rPr>
              <a:t>取</a:t>
            </a:r>
            <a:r>
              <a:rPr lang="zh-TW" sz="3200" b="1">
                <a:solidFill>
                  <a:srgbClr val="000000"/>
                </a:solidFill>
                <a:latin typeface="Microsoft JhengHei"/>
                <a:ea typeface="Microsoft JhengHei"/>
              </a:rPr>
              <a:t>的效能</a:t>
            </a:r>
            <a:endParaRPr lang="zh-TW" sz="3200">
              <a:solidFill>
                <a:srgbClr val="000000"/>
              </a:solidFill>
              <a:latin typeface="Microsoft JhengHei"/>
              <a:ea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ED270F-03FE-631F-4F29-072A4CCC6F26}"/>
              </a:ext>
            </a:extLst>
          </p:cNvPr>
          <p:cNvSpPr txBox="1"/>
          <p:nvPr/>
        </p:nvSpPr>
        <p:spPr>
          <a:xfrm>
            <a:off x="686666" y="3157117"/>
            <a:ext cx="1082195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200" b="1">
                <a:ea typeface="Microsoft JhengHei"/>
              </a:rPr>
              <a:t>實驗</a:t>
            </a:r>
            <a:r>
              <a:rPr lang="zh-TW" altLang="en-US" sz="3200" b="1">
                <a:latin typeface="Aptos"/>
                <a:ea typeface="Microsoft JhengHei"/>
              </a:rPr>
              <a:t>二 </a:t>
            </a:r>
            <a:r>
              <a:rPr lang="en-US" altLang="en-US" sz="3200" b="1">
                <a:latin typeface="Aptos"/>
                <a:ea typeface="Microsoft JhengHei"/>
              </a:rPr>
              <a:t>: </a:t>
            </a:r>
            <a:r>
              <a:rPr lang="zh-TW" altLang="en-US" sz="3200" b="1">
                <a:latin typeface="Aptos"/>
                <a:ea typeface="Microsoft JhengHei"/>
              </a:rPr>
              <a:t>十</a:t>
            </a:r>
            <a:r>
              <a:rPr lang="en-US" altLang="en-US" sz="3200" b="1">
                <a:latin typeface="Aptos"/>
                <a:ea typeface="Microsoft JhengHei"/>
              </a:rPr>
              <a:t>種</a:t>
            </a:r>
            <a:r>
              <a:rPr lang="zh-TW" altLang="en-US" sz="3200" b="1">
                <a:latin typeface="Aptos"/>
                <a:ea typeface="Microsoft JhengHei"/>
              </a:rPr>
              <a:t>不同複雜度的</a:t>
            </a:r>
            <a:r>
              <a:rPr lang="zh-TW" altLang="en-US" sz="3200" b="1">
                <a:solidFill>
                  <a:srgbClr val="C00000"/>
                </a:solidFill>
                <a:latin typeface="Aptos"/>
                <a:ea typeface="Microsoft JhengHei"/>
              </a:rPr>
              <a:t>卷積網路模型</a:t>
            </a:r>
            <a:r>
              <a:rPr lang="zh-TW" altLang="en-US" sz="3200" b="1">
                <a:latin typeface="Aptos"/>
                <a:ea typeface="Microsoft JhengHei"/>
              </a:rPr>
              <a:t>對 </a:t>
            </a:r>
            <a:r>
              <a:rPr lang="en-US" sz="3200" b="1">
                <a:latin typeface="Aptos"/>
                <a:ea typeface="Microsoft JhengHei"/>
              </a:rPr>
              <a:t>RPR </a:t>
            </a:r>
            <a:r>
              <a:rPr lang="zh-TW" altLang="en-US" sz="3200" b="1">
                <a:latin typeface="Aptos"/>
                <a:ea typeface="Microsoft JhengHei"/>
              </a:rPr>
              <a:t>反應圈影像</a:t>
            </a:r>
            <a:r>
              <a:rPr lang="zh-TW" altLang="en-US" sz="3200" b="1">
                <a:solidFill>
                  <a:srgbClr val="C00000"/>
                </a:solidFill>
                <a:latin typeface="Aptos"/>
                <a:ea typeface="Microsoft JhengHei"/>
              </a:rPr>
              <a:t>分類</a:t>
            </a:r>
            <a:r>
              <a:rPr lang="zh-TW" altLang="en-US" sz="3200" b="1">
                <a:latin typeface="Aptos"/>
                <a:ea typeface="Microsoft JhengHei"/>
              </a:rPr>
              <a:t>的效能</a:t>
            </a:r>
            <a:endParaRPr lang="en-US" sz="3200" b="1">
              <a:ea typeface="Microsoft JhengHei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1D310-CAEE-0AC0-BE9E-EA71B97A0917}"/>
              </a:ext>
            </a:extLst>
          </p:cNvPr>
          <p:cNvSpPr txBox="1"/>
          <p:nvPr/>
        </p:nvSpPr>
        <p:spPr>
          <a:xfrm>
            <a:off x="686666" y="4596862"/>
            <a:ext cx="1082195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200" b="1">
                <a:ea typeface="Microsoft JhengHei"/>
              </a:rPr>
              <a:t>實驗二進階實驗 </a:t>
            </a:r>
            <a:r>
              <a:rPr lang="en-US" altLang="en-US" sz="3200" b="1">
                <a:latin typeface="Aptos"/>
                <a:ea typeface="Microsoft JhengHei"/>
              </a:rPr>
              <a:t>: VGG16 </a:t>
            </a:r>
            <a:r>
              <a:rPr lang="zh-TW" altLang="en-US" sz="3200" b="1">
                <a:latin typeface="Aptos"/>
                <a:ea typeface="Microsoft JhengHei"/>
              </a:rPr>
              <a:t>卷積網路模型</a:t>
            </a:r>
            <a:r>
              <a:rPr lang="en-US" altLang="en-US" sz="3200" b="1">
                <a:latin typeface="Aptos"/>
                <a:ea typeface="Microsoft JhengHei"/>
              </a:rPr>
              <a:t>對 RPR </a:t>
            </a:r>
            <a:r>
              <a:rPr lang="en-US" altLang="en-US" sz="3200" b="1" err="1">
                <a:latin typeface="Aptos"/>
                <a:ea typeface="Microsoft JhengHei"/>
              </a:rPr>
              <a:t>反應圈</a:t>
            </a:r>
            <a:r>
              <a:rPr lang="zh-TW" altLang="en-US" sz="3200" b="1">
                <a:latin typeface="Aptos"/>
                <a:ea typeface="Microsoft JhengHei"/>
              </a:rPr>
              <a:t>影像分類結果的</a:t>
            </a:r>
            <a:r>
              <a:rPr lang="zh-TW" altLang="en-US" sz="3200" b="1">
                <a:solidFill>
                  <a:srgbClr val="C00000"/>
                </a:solidFill>
                <a:latin typeface="Aptos"/>
                <a:ea typeface="Microsoft JhengHei"/>
              </a:rPr>
              <a:t>混淆矩陣</a:t>
            </a:r>
            <a:r>
              <a:rPr lang="en-US" sz="3200" b="1">
                <a:solidFill>
                  <a:srgbClr val="C00000"/>
                </a:solidFill>
                <a:latin typeface="Aptos"/>
                <a:ea typeface="Microsoft JhengHei"/>
              </a:rPr>
              <a:t> </a:t>
            </a:r>
            <a:endParaRPr lang="en-US" altLang="en-US" sz="3200" b="1">
              <a:solidFill>
                <a:srgbClr val="C00000"/>
              </a:solidFill>
              <a:latin typeface="Aptos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92111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6;p49">
            <a:extLst>
              <a:ext uri="{FF2B5EF4-FFF2-40B4-BE49-F238E27FC236}">
                <a16:creationId xmlns:a16="http://schemas.microsoft.com/office/drawing/2014/main" id="{5C81B27F-57CF-12A8-5A80-24797413ADD1}"/>
              </a:ext>
            </a:extLst>
          </p:cNvPr>
          <p:cNvSpPr/>
          <p:nvPr/>
        </p:nvSpPr>
        <p:spPr>
          <a:xfrm>
            <a:off x="716377" y="176486"/>
            <a:ext cx="10774210" cy="6493585"/>
          </a:xfrm>
          <a:custGeom>
            <a:avLst/>
            <a:gdLst/>
            <a:ahLst/>
            <a:cxnLst/>
            <a:rect l="l" t="t" r="r" b="b"/>
            <a:pathLst>
              <a:path w="3656708" h="1665008" extrusionOk="0">
                <a:moveTo>
                  <a:pt x="22471" y="0"/>
                </a:moveTo>
                <a:lnTo>
                  <a:pt x="3634237" y="0"/>
                </a:lnTo>
                <a:cubicBezTo>
                  <a:pt x="3646648" y="0"/>
                  <a:pt x="3656708" y="10061"/>
                  <a:pt x="3656708" y="22471"/>
                </a:cubicBezTo>
                <a:lnTo>
                  <a:pt x="3656708" y="1642537"/>
                </a:lnTo>
                <a:cubicBezTo>
                  <a:pt x="3656708" y="1654948"/>
                  <a:pt x="3646648" y="1665008"/>
                  <a:pt x="3634237" y="1665008"/>
                </a:cubicBezTo>
                <a:lnTo>
                  <a:pt x="22471" y="1665008"/>
                </a:lnTo>
                <a:cubicBezTo>
                  <a:pt x="16511" y="1665008"/>
                  <a:pt x="10796" y="1662641"/>
                  <a:pt x="6582" y="1658427"/>
                </a:cubicBezTo>
                <a:cubicBezTo>
                  <a:pt x="2367" y="1654213"/>
                  <a:pt x="0" y="1648497"/>
                  <a:pt x="0" y="1642537"/>
                </a:cubicBezTo>
                <a:lnTo>
                  <a:pt x="0" y="22471"/>
                </a:lnTo>
                <a:cubicBezTo>
                  <a:pt x="0" y="16511"/>
                  <a:pt x="2367" y="10796"/>
                  <a:pt x="6582" y="6582"/>
                </a:cubicBezTo>
                <a:cubicBezTo>
                  <a:pt x="10796" y="2367"/>
                  <a:pt x="16511" y="0"/>
                  <a:pt x="2247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af-ZA" altLang="zh-TW" sz="1850"/>
          </a:p>
        </p:txBody>
      </p:sp>
      <p:sp>
        <p:nvSpPr>
          <p:cNvPr id="3" name="投影片編號版面配置區 12">
            <a:extLst>
              <a:ext uri="{FF2B5EF4-FFF2-40B4-BE49-F238E27FC236}">
                <a16:creationId xmlns:a16="http://schemas.microsoft.com/office/drawing/2014/main" id="{C547A1E7-35B3-7B94-7B4A-30365D67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11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7C8C2AA-07BD-BF41-7BEB-FF620FEA7F4B}"/>
              </a:ext>
            </a:extLst>
          </p:cNvPr>
          <p:cNvSpPr txBox="1"/>
          <p:nvPr/>
        </p:nvSpPr>
        <p:spPr>
          <a:xfrm>
            <a:off x="2548274" y="590713"/>
            <a:ext cx="70939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500" b="1">
                <a:latin typeface="Microsoft JhengHei"/>
                <a:ea typeface="+mn-lt"/>
                <a:cs typeface="+mn-lt"/>
              </a:rPr>
              <a:t>YOLOv9</a:t>
            </a:r>
            <a:r>
              <a:rPr lang="zh-TW" altLang="en-US" sz="4500" b="1">
                <a:latin typeface="Microsoft JhengHei"/>
                <a:ea typeface="Microsoft JhengHei"/>
                <a:cs typeface="+mn-lt"/>
              </a:rPr>
              <a:t>偵測的</a:t>
            </a:r>
            <a:endParaRPr lang="zh-TW" altLang="en-US" sz="4500" b="1">
              <a:latin typeface="Microsoft JhengHei"/>
              <a:ea typeface="Microsoft JhengHei"/>
              <a:cs typeface="Calibri"/>
            </a:endParaRPr>
          </a:p>
          <a:p>
            <a:r>
              <a:rPr lang="en-US" altLang="zh-TW" sz="4500" b="1">
                <a:latin typeface="Microsoft JhengHei"/>
                <a:ea typeface="+mn-lt"/>
                <a:cs typeface="+mn-lt"/>
              </a:rPr>
              <a:t>RPR</a:t>
            </a:r>
            <a:r>
              <a:rPr lang="zh-TW" altLang="en-US" sz="4500" b="1">
                <a:latin typeface="Microsoft JhengHei"/>
                <a:ea typeface="Microsoft JhengHei"/>
                <a:cs typeface="+mn-lt"/>
              </a:rPr>
              <a:t>試驗卡反應圈影像範例</a:t>
            </a:r>
            <a:endParaRPr lang="zh-TW" sz="4500" b="1">
              <a:latin typeface="Microsoft JhengHei"/>
              <a:ea typeface="Microsoft JhengHei"/>
              <a:cs typeface="Calibri"/>
            </a:endParaRPr>
          </a:p>
        </p:txBody>
      </p:sp>
      <p:pic>
        <p:nvPicPr>
          <p:cNvPr id="2" name="圖片 1" descr="一張含有 文字, 螢幕擷取畫面, 圓形 的圖片&#10;&#10;自動產生的描述">
            <a:extLst>
              <a:ext uri="{FF2B5EF4-FFF2-40B4-BE49-F238E27FC236}">
                <a16:creationId xmlns:a16="http://schemas.microsoft.com/office/drawing/2014/main" id="{7F9582FD-82B6-EFF8-1D49-FBD4FC304D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26" t="4124" r="2260" b="13746"/>
          <a:stretch/>
        </p:blipFill>
        <p:spPr>
          <a:xfrm>
            <a:off x="1997875" y="2076770"/>
            <a:ext cx="8197329" cy="39417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70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76;p49">
            <a:extLst>
              <a:ext uri="{FF2B5EF4-FFF2-40B4-BE49-F238E27FC236}">
                <a16:creationId xmlns:a16="http://schemas.microsoft.com/office/drawing/2014/main" id="{5FFDD528-BE05-531E-CA9B-05B0ED1D68B5}"/>
              </a:ext>
            </a:extLst>
          </p:cNvPr>
          <p:cNvSpPr/>
          <p:nvPr/>
        </p:nvSpPr>
        <p:spPr>
          <a:xfrm>
            <a:off x="716377" y="176486"/>
            <a:ext cx="10774210" cy="6493585"/>
          </a:xfrm>
          <a:custGeom>
            <a:avLst/>
            <a:gdLst/>
            <a:ahLst/>
            <a:cxnLst/>
            <a:rect l="l" t="t" r="r" b="b"/>
            <a:pathLst>
              <a:path w="3656708" h="1665008" extrusionOk="0">
                <a:moveTo>
                  <a:pt x="22471" y="0"/>
                </a:moveTo>
                <a:lnTo>
                  <a:pt x="3634237" y="0"/>
                </a:lnTo>
                <a:cubicBezTo>
                  <a:pt x="3646648" y="0"/>
                  <a:pt x="3656708" y="10061"/>
                  <a:pt x="3656708" y="22471"/>
                </a:cubicBezTo>
                <a:lnTo>
                  <a:pt x="3656708" y="1642537"/>
                </a:lnTo>
                <a:cubicBezTo>
                  <a:pt x="3656708" y="1654948"/>
                  <a:pt x="3646648" y="1665008"/>
                  <a:pt x="3634237" y="1665008"/>
                </a:cubicBezTo>
                <a:lnTo>
                  <a:pt x="22471" y="1665008"/>
                </a:lnTo>
                <a:cubicBezTo>
                  <a:pt x="16511" y="1665008"/>
                  <a:pt x="10796" y="1662641"/>
                  <a:pt x="6582" y="1658427"/>
                </a:cubicBezTo>
                <a:cubicBezTo>
                  <a:pt x="2367" y="1654213"/>
                  <a:pt x="0" y="1648497"/>
                  <a:pt x="0" y="1642537"/>
                </a:cubicBezTo>
                <a:lnTo>
                  <a:pt x="0" y="22471"/>
                </a:lnTo>
                <a:cubicBezTo>
                  <a:pt x="0" y="16511"/>
                  <a:pt x="2367" y="10796"/>
                  <a:pt x="6582" y="6582"/>
                </a:cubicBezTo>
                <a:cubicBezTo>
                  <a:pt x="10796" y="2367"/>
                  <a:pt x="16511" y="0"/>
                  <a:pt x="2247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af-ZA" altLang="zh-TW" sz="185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EAFCBD9-BCBC-FEBA-D381-9404731D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12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D9D359-7DEA-39B3-E2B6-670DDA23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408448"/>
              </p:ext>
            </p:extLst>
          </p:nvPr>
        </p:nvGraphicFramePr>
        <p:xfrm>
          <a:off x="1751814" y="2395979"/>
          <a:ext cx="8701152" cy="3677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152">
                  <a:extLst>
                    <a:ext uri="{9D8B030D-6E8A-4147-A177-3AD203B41FA5}">
                      <a16:colId xmlns:a16="http://schemas.microsoft.com/office/drawing/2014/main" val="1882851271"/>
                    </a:ext>
                  </a:extLst>
                </a:gridCol>
                <a:gridCol w="1726424">
                  <a:extLst>
                    <a:ext uri="{9D8B030D-6E8A-4147-A177-3AD203B41FA5}">
                      <a16:colId xmlns:a16="http://schemas.microsoft.com/office/drawing/2014/main" val="2392403127"/>
                    </a:ext>
                  </a:extLst>
                </a:gridCol>
                <a:gridCol w="2175288">
                  <a:extLst>
                    <a:ext uri="{9D8B030D-6E8A-4147-A177-3AD203B41FA5}">
                      <a16:colId xmlns:a16="http://schemas.microsoft.com/office/drawing/2014/main" val="482391825"/>
                    </a:ext>
                  </a:extLst>
                </a:gridCol>
                <a:gridCol w="2175288">
                  <a:extLst>
                    <a:ext uri="{9D8B030D-6E8A-4147-A177-3AD203B41FA5}">
                      <a16:colId xmlns:a16="http://schemas.microsoft.com/office/drawing/2014/main" val="3576856684"/>
                    </a:ext>
                  </a:extLst>
                </a:gridCol>
              </a:tblGrid>
              <a:tr h="110615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偵測模型</a:t>
                      </a:r>
                      <a:r>
                        <a:rPr lang="zh-TW" altLang="en-US" sz="24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 </a:t>
                      </a:r>
                      <a:r>
                        <a:rPr lang="zh-TW" sz="24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 </a:t>
                      </a:r>
                      <a:endParaRPr lang="zh-TW" sz="24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YOLOv8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YOLOv9 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YOLOv10</a:t>
                      </a:r>
                      <a:endParaRPr lang="zh-TW" sz="2400" b="1" i="0" u="none" strike="noStrike" noProof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62362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精確率 </a:t>
                      </a:r>
                      <a:endParaRPr lang="zh-TW" sz="1800" b="1" i="0" u="none" strike="noStrike" noProof="0">
                        <a:solidFill>
                          <a:srgbClr val="FFFFFF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4380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回復率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83832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F1 分數 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0.987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561655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mAP@0.5 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0.995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7138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EF94D17-64C1-CD08-E57D-43F4F459AC26}"/>
              </a:ext>
            </a:extLst>
          </p:cNvPr>
          <p:cNvSpPr txBox="1"/>
          <p:nvPr/>
        </p:nvSpPr>
        <p:spPr>
          <a:xfrm>
            <a:off x="2020595" y="1420943"/>
            <a:ext cx="815575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3200" b="1">
                <a:latin typeface="Microsoft JhengHei"/>
                <a:ea typeface="Microsoft JhengHei"/>
                <a:cs typeface="+mn-lt"/>
              </a:rPr>
              <a:t>三種物件偵測技術對 RPR 反應圈偵測的效能</a:t>
            </a:r>
            <a:endParaRPr lang="zh-TW" sz="3200" b="1">
              <a:latin typeface="Microsoft JhengHei"/>
              <a:ea typeface="Microsoft JhengHe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B958B5-D47A-B3E9-D115-B19144D9E1A3}"/>
              </a:ext>
            </a:extLst>
          </p:cNvPr>
          <p:cNvSpPr txBox="1"/>
          <p:nvPr/>
        </p:nvSpPr>
        <p:spPr>
          <a:xfrm>
            <a:off x="855216" y="588885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500" b="1">
                <a:ea typeface="Microsoft JhengHei"/>
              </a:rPr>
              <a:t>實驗一</a:t>
            </a:r>
            <a:r>
              <a:rPr lang="zh-TW" altLang="en-US" sz="4500" b="1">
                <a:ea typeface="Microsoft JhengHei"/>
              </a:rPr>
              <a:t> </a:t>
            </a:r>
            <a:endParaRPr lang="zh-TW" altLang="en-US" sz="4500"/>
          </a:p>
        </p:txBody>
      </p:sp>
    </p:spTree>
    <p:extLst>
      <p:ext uri="{BB962C8B-B14F-4D97-AF65-F5344CB8AC3E}">
        <p14:creationId xmlns:p14="http://schemas.microsoft.com/office/powerpoint/2010/main" val="4070290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/>
          <p:cNvSpPr/>
          <p:nvPr/>
        </p:nvSpPr>
        <p:spPr>
          <a:xfrm>
            <a:off x="705492" y="165600"/>
            <a:ext cx="10785095" cy="6504471"/>
          </a:xfrm>
          <a:custGeom>
            <a:avLst/>
            <a:gdLst/>
            <a:ahLst/>
            <a:cxnLst/>
            <a:rect l="l" t="t" r="r" b="b"/>
            <a:pathLst>
              <a:path w="3656708" h="1665008" extrusionOk="0">
                <a:moveTo>
                  <a:pt x="22471" y="0"/>
                </a:moveTo>
                <a:lnTo>
                  <a:pt x="3634237" y="0"/>
                </a:lnTo>
                <a:cubicBezTo>
                  <a:pt x="3646648" y="0"/>
                  <a:pt x="3656708" y="10061"/>
                  <a:pt x="3656708" y="22471"/>
                </a:cubicBezTo>
                <a:lnTo>
                  <a:pt x="3656708" y="1642537"/>
                </a:lnTo>
                <a:cubicBezTo>
                  <a:pt x="3656708" y="1654948"/>
                  <a:pt x="3646648" y="1665008"/>
                  <a:pt x="3634237" y="1665008"/>
                </a:cubicBezTo>
                <a:lnTo>
                  <a:pt x="22471" y="1665008"/>
                </a:lnTo>
                <a:cubicBezTo>
                  <a:pt x="16511" y="1665008"/>
                  <a:pt x="10796" y="1662641"/>
                  <a:pt x="6582" y="1658427"/>
                </a:cubicBezTo>
                <a:cubicBezTo>
                  <a:pt x="2367" y="1654213"/>
                  <a:pt x="0" y="1648497"/>
                  <a:pt x="0" y="1642537"/>
                </a:cubicBezTo>
                <a:lnTo>
                  <a:pt x="0" y="22471"/>
                </a:lnTo>
                <a:cubicBezTo>
                  <a:pt x="0" y="16511"/>
                  <a:pt x="2367" y="10796"/>
                  <a:pt x="6582" y="6582"/>
                </a:cubicBezTo>
                <a:cubicBezTo>
                  <a:pt x="10796" y="2367"/>
                  <a:pt x="16511" y="0"/>
                  <a:pt x="2247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af-ZA" altLang="zh-TW" sz="185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EAFCBD9-BCBC-FEBA-D381-9404731D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13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D9D359-7DEA-39B3-E2B6-670DDA23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27127"/>
              </p:ext>
            </p:extLst>
          </p:nvPr>
        </p:nvGraphicFramePr>
        <p:xfrm>
          <a:off x="1413929" y="1783131"/>
          <a:ext cx="9411348" cy="4888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767">
                  <a:extLst>
                    <a:ext uri="{9D8B030D-6E8A-4147-A177-3AD203B41FA5}">
                      <a16:colId xmlns:a16="http://schemas.microsoft.com/office/drawing/2014/main" val="1882851271"/>
                    </a:ext>
                  </a:extLst>
                </a:gridCol>
                <a:gridCol w="1579829">
                  <a:extLst>
                    <a:ext uri="{9D8B030D-6E8A-4147-A177-3AD203B41FA5}">
                      <a16:colId xmlns:a16="http://schemas.microsoft.com/office/drawing/2014/main" val="2392403127"/>
                    </a:ext>
                  </a:extLst>
                </a:gridCol>
                <a:gridCol w="1450188">
                  <a:extLst>
                    <a:ext uri="{9D8B030D-6E8A-4147-A177-3AD203B41FA5}">
                      <a16:colId xmlns:a16="http://schemas.microsoft.com/office/drawing/2014/main" val="482391825"/>
                    </a:ext>
                  </a:extLst>
                </a:gridCol>
                <a:gridCol w="1450188">
                  <a:extLst>
                    <a:ext uri="{9D8B030D-6E8A-4147-A177-3AD203B41FA5}">
                      <a16:colId xmlns:a16="http://schemas.microsoft.com/office/drawing/2014/main" val="1534885512"/>
                    </a:ext>
                  </a:extLst>
                </a:gridCol>
                <a:gridCol w="1450188">
                  <a:extLst>
                    <a:ext uri="{9D8B030D-6E8A-4147-A177-3AD203B41FA5}">
                      <a16:colId xmlns:a16="http://schemas.microsoft.com/office/drawing/2014/main" val="3576856684"/>
                    </a:ext>
                  </a:extLst>
                </a:gridCol>
                <a:gridCol w="1450188">
                  <a:extLst>
                    <a:ext uri="{9D8B030D-6E8A-4147-A177-3AD203B41FA5}">
                      <a16:colId xmlns:a16="http://schemas.microsoft.com/office/drawing/2014/main" val="1549213458"/>
                    </a:ext>
                  </a:extLst>
                </a:gridCol>
              </a:tblGrid>
              <a:tr h="71191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9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卷積網路模型  </a:t>
                      </a:r>
                      <a:endParaRPr lang="zh-TW" sz="19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9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Training</a:t>
                      </a:r>
                      <a:endParaRPr lang="zh-TW" altLang="en-US" sz="1900" b="1">
                        <a:latin typeface="Microsoft JhengHei"/>
                        <a:ea typeface="Microsoft JhengHe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9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Accuracy</a:t>
                      </a:r>
                      <a:r>
                        <a:rPr lang="zh-TW" altLang="en-US" sz="19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 </a:t>
                      </a:r>
                      <a:endParaRPr lang="zh-TW" sz="19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altLang="zh-TW" sz="1900" b="1" i="0" u="none" strike="noStrike" noProof="0" err="1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Testing</a:t>
                      </a:r>
                      <a:endParaRPr lang="en-US" altLang="zh-TW" sz="1900" b="1" i="0" u="none" strike="noStrike" noProof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</a:endParaRP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altLang="zh-TW" sz="1900" b="1" i="0" u="none" strike="noStrike" noProof="0" err="1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</a:rPr>
                        <a:t>Accuracy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altLang="zh-TW" sz="1900" b="1" i="0" u="none" strike="noStrike" noProof="0" err="1">
                          <a:solidFill>
                            <a:srgbClr val="000000"/>
                          </a:solidFill>
                          <a:latin typeface="Microsoft JhengHei"/>
                        </a:rPr>
                        <a:t>Precision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altLang="zh-TW" sz="1900" b="1" i="0" u="none" strike="noStrike" noProof="0" err="1">
                          <a:solidFill>
                            <a:srgbClr val="000000"/>
                          </a:solidFill>
                          <a:latin typeface="Microsoft JhengHei"/>
                        </a:rPr>
                        <a:t>Recall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f-ZA" sz="1900" b="1" i="0" u="none" strike="noStrike" noProof="0">
                          <a:solidFill>
                            <a:srgbClr val="000000"/>
                          </a:solidFill>
                          <a:latin typeface="Microsoft JhengHei"/>
                        </a:rPr>
                        <a:t>F1-Score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62362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Alex</a:t>
                      </a: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Net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0.982 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0.7685 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 0.71 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 0.76 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4380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</a:rPr>
                        <a:t>VGG</a:t>
                      </a: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16</a:t>
                      </a:r>
                      <a:endParaRPr lang="zh-TW" b="1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0.9845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0.9213 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 0.94 </a:t>
                      </a:r>
                      <a:endParaRPr lang="zh-TW" b="1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 </a:t>
                      </a: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 0.92</a:t>
                      </a:r>
                      <a:endParaRPr lang="zh-TW" b="1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rgbClr val="C00000"/>
                          </a:solidFill>
                          <a:latin typeface="Microsoft JhengHei"/>
                          <a:ea typeface="Microsoft JhengHei"/>
                        </a:rPr>
                        <a:t>0.92</a:t>
                      </a:r>
                      <a:endParaRPr lang="zh-TW" b="1">
                        <a:solidFill>
                          <a:srgbClr val="C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83832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Incept</a:t>
                      </a: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ion3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0.9974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0.9352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0.92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561655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ResNet</a:t>
                      </a:r>
                      <a:r>
                        <a:rPr 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5</a:t>
                      </a:r>
                      <a:r>
                        <a:rPr lang="en-US" altLang="zh-TW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0</a:t>
                      </a:r>
                      <a:endParaRPr lang="zh-TW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0.9914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0.8519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71382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MobileNet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0.9691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0.838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91368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DenseNet121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0.9957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0.7685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1618343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ResNeXt50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0.9811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0.7917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0.83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0.76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0.72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34666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SEResNet50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0.9794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0.875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0.94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0.92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823824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err="1">
                          <a:solidFill>
                            <a:schemeClr val="tx1"/>
                          </a:solidFill>
                          <a:latin typeface="Microsoft JhengHei"/>
                        </a:rPr>
                        <a:t>NASNet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0.9949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0.6991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0.69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0.69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927502"/>
                  </a:ext>
                </a:extLst>
              </a:tr>
              <a:tr h="4176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EfficientNetB5</a:t>
                      </a:r>
                      <a:endParaRPr lang="zh-TW" altLang="en-US" b="1">
                        <a:latin typeface="Microsoft JhengHei"/>
                        <a:ea typeface="Microsoft JhengHei"/>
                      </a:endParaRP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0.9991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0.7731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0.72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0.77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0.69</a:t>
                      </a:r>
                    </a:p>
                  </a:txBody>
                  <a:tcPr marL="45720" marR="4572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86539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EF94D17-64C1-CD08-E57D-43F4F459AC26}"/>
              </a:ext>
            </a:extLst>
          </p:cNvPr>
          <p:cNvSpPr txBox="1"/>
          <p:nvPr/>
        </p:nvSpPr>
        <p:spPr>
          <a:xfrm>
            <a:off x="2007179" y="1227586"/>
            <a:ext cx="81801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3200" b="1">
                <a:latin typeface="Microsoft JhengHei"/>
                <a:ea typeface="Microsoft JhengHei"/>
                <a:cs typeface="+mn-lt"/>
              </a:rPr>
              <a:t>卷積網路模型</a:t>
            </a:r>
            <a:r>
              <a:rPr lang="zh-TW" sz="3200" b="1">
                <a:latin typeface="Microsoft JhengHei"/>
                <a:ea typeface="Microsoft JhengHei"/>
                <a:cs typeface="+mn-lt"/>
              </a:rPr>
              <a:t>對 RPR 反應圈</a:t>
            </a:r>
            <a:r>
              <a:rPr lang="zh-TW" altLang="en-US" sz="3200" b="1">
                <a:latin typeface="Microsoft JhengHei"/>
                <a:ea typeface="Microsoft JhengHei"/>
                <a:cs typeface="+mn-lt"/>
              </a:rPr>
              <a:t>影像</a:t>
            </a:r>
            <a:r>
              <a:rPr lang="zh-TW" sz="3200" b="1">
                <a:latin typeface="Microsoft JhengHei"/>
                <a:ea typeface="Microsoft JhengHei"/>
                <a:cs typeface="+mn-lt"/>
              </a:rPr>
              <a:t>效能</a:t>
            </a:r>
            <a:r>
              <a:rPr lang="zh-TW" altLang="en-US" sz="3200" b="1">
                <a:latin typeface="Microsoft JhengHei"/>
                <a:ea typeface="Microsoft JhengHei"/>
                <a:cs typeface="+mn-lt"/>
              </a:rPr>
              <a:t>比較</a:t>
            </a:r>
            <a:endParaRPr lang="zh-TW" b="1">
              <a:latin typeface="Microsoft JhengHei"/>
              <a:ea typeface="Microsoft JhengHe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D59653-B6FF-7E34-0B51-8576EB21B358}"/>
              </a:ext>
            </a:extLst>
          </p:cNvPr>
          <p:cNvSpPr txBox="1"/>
          <p:nvPr/>
        </p:nvSpPr>
        <p:spPr>
          <a:xfrm>
            <a:off x="855216" y="588885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4500" b="1">
                <a:ea typeface="Microsoft JhengHei"/>
              </a:rPr>
              <a:t>實驗二</a:t>
            </a:r>
            <a:r>
              <a:rPr lang="zh-TW" altLang="en-US" sz="3200" b="1">
                <a:ea typeface="Microsoft JhengHei"/>
              </a:rPr>
              <a:t>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375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76;p49">
            <a:extLst>
              <a:ext uri="{FF2B5EF4-FFF2-40B4-BE49-F238E27FC236}">
                <a16:creationId xmlns:a16="http://schemas.microsoft.com/office/drawing/2014/main" id="{E74CD00A-E458-15A2-F6C1-B4799A9EF4EC}"/>
              </a:ext>
            </a:extLst>
          </p:cNvPr>
          <p:cNvSpPr/>
          <p:nvPr/>
        </p:nvSpPr>
        <p:spPr>
          <a:xfrm>
            <a:off x="696733" y="174359"/>
            <a:ext cx="10795981" cy="6504471"/>
          </a:xfrm>
          <a:custGeom>
            <a:avLst/>
            <a:gdLst/>
            <a:ahLst/>
            <a:cxnLst/>
            <a:rect l="l" t="t" r="r" b="b"/>
            <a:pathLst>
              <a:path w="3656708" h="1665008" extrusionOk="0">
                <a:moveTo>
                  <a:pt x="22471" y="0"/>
                </a:moveTo>
                <a:lnTo>
                  <a:pt x="3634237" y="0"/>
                </a:lnTo>
                <a:cubicBezTo>
                  <a:pt x="3646648" y="0"/>
                  <a:pt x="3656708" y="10061"/>
                  <a:pt x="3656708" y="22471"/>
                </a:cubicBezTo>
                <a:lnTo>
                  <a:pt x="3656708" y="1642537"/>
                </a:lnTo>
                <a:cubicBezTo>
                  <a:pt x="3656708" y="1654948"/>
                  <a:pt x="3646648" y="1665008"/>
                  <a:pt x="3634237" y="1665008"/>
                </a:cubicBezTo>
                <a:lnTo>
                  <a:pt x="22471" y="1665008"/>
                </a:lnTo>
                <a:cubicBezTo>
                  <a:pt x="16511" y="1665008"/>
                  <a:pt x="10796" y="1662641"/>
                  <a:pt x="6582" y="1658427"/>
                </a:cubicBezTo>
                <a:cubicBezTo>
                  <a:pt x="2367" y="1654213"/>
                  <a:pt x="0" y="1648497"/>
                  <a:pt x="0" y="1642537"/>
                </a:cubicBezTo>
                <a:lnTo>
                  <a:pt x="0" y="22471"/>
                </a:lnTo>
                <a:cubicBezTo>
                  <a:pt x="0" y="16511"/>
                  <a:pt x="2367" y="10796"/>
                  <a:pt x="6582" y="6582"/>
                </a:cubicBezTo>
                <a:cubicBezTo>
                  <a:pt x="10796" y="2367"/>
                  <a:pt x="16511" y="0"/>
                  <a:pt x="2247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af-ZA" altLang="zh-TW" sz="185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EAFCBD9-BCBC-FEBA-D381-9404731D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14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7D9D359-7DEA-39B3-E2B6-670DDA23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74845"/>
              </p:ext>
            </p:extLst>
          </p:nvPr>
        </p:nvGraphicFramePr>
        <p:xfrm>
          <a:off x="1751814" y="2285008"/>
          <a:ext cx="8695908" cy="37937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271">
                  <a:extLst>
                    <a:ext uri="{9D8B030D-6E8A-4147-A177-3AD203B41FA5}">
                      <a16:colId xmlns:a16="http://schemas.microsoft.com/office/drawing/2014/main" val="1882851271"/>
                    </a:ext>
                  </a:extLst>
                </a:gridCol>
                <a:gridCol w="1844577">
                  <a:extLst>
                    <a:ext uri="{9D8B030D-6E8A-4147-A177-3AD203B41FA5}">
                      <a16:colId xmlns:a16="http://schemas.microsoft.com/office/drawing/2014/main" val="2392403127"/>
                    </a:ext>
                  </a:extLst>
                </a:gridCol>
                <a:gridCol w="1740020">
                  <a:extLst>
                    <a:ext uri="{9D8B030D-6E8A-4147-A177-3AD203B41FA5}">
                      <a16:colId xmlns:a16="http://schemas.microsoft.com/office/drawing/2014/main" val="482391825"/>
                    </a:ext>
                  </a:extLst>
                </a:gridCol>
                <a:gridCol w="1740020">
                  <a:extLst>
                    <a:ext uri="{9D8B030D-6E8A-4147-A177-3AD203B41FA5}">
                      <a16:colId xmlns:a16="http://schemas.microsoft.com/office/drawing/2014/main" val="3576856684"/>
                    </a:ext>
                  </a:extLst>
                </a:gridCol>
                <a:gridCol w="1740020">
                  <a:extLst>
                    <a:ext uri="{9D8B030D-6E8A-4147-A177-3AD203B41FA5}">
                      <a16:colId xmlns:a16="http://schemas.microsoft.com/office/drawing/2014/main" val="3393367505"/>
                    </a:ext>
                  </a:extLst>
                </a:gridCol>
              </a:tblGrid>
              <a:tr h="110615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   </a:t>
                      </a:r>
                      <a:endParaRPr lang="zh-TW" sz="2000" b="0" i="0" u="none" strike="noStrike" noProof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        </a:t>
                      </a:r>
                      <a:endParaRPr lang="zh-TW" altLang="en-US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陰陽未定 </a:t>
                      </a:r>
                      <a:endParaRPr lang="zh-TW" sz="2000" b="1" i="0" u="none" strike="noStrike" noProof="0">
                        <a:solidFill>
                          <a:schemeClr val="tx1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空白</a:t>
                      </a:r>
                      <a:endParaRPr lang="zh-TW" altLang="en-US" sz="2000" b="1" i="0" u="none" strike="noStrike" noProof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沒有反應</a:t>
                      </a:r>
                      <a:endParaRPr lang="zh-TW" altLang="en-US" sz="2000" b="1" i="0" u="none" strike="noStrike" noProof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(</a:t>
                      </a: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陰性</a:t>
                      </a: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)</a:t>
                      </a:r>
                      <a:endParaRPr lang="zh-TW" altLang="en-US" sz="2000" b="1" i="0" u="none" strike="noStrike" noProof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有反應</a:t>
                      </a:r>
                      <a:endParaRPr lang="zh-TW" altLang="en-US" sz="2000" b="1">
                        <a:latin typeface="Microsoft JhengHei"/>
                        <a:ea typeface="Microsoft JhengHei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(</a:t>
                      </a: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陽性</a:t>
                      </a: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)</a:t>
                      </a:r>
                      <a:endParaRPr lang="zh-TW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862362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陰陽未定</a:t>
                      </a:r>
                      <a:endParaRPr lang="zh-TW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784380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空白</a:t>
                      </a:r>
                      <a:endParaRPr lang="zh-TW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22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2183832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沒有反應</a:t>
                      </a:r>
                      <a:endParaRPr lang="zh-TW" altLang="en-US" sz="2000" b="1">
                        <a:latin typeface="Microsoft JhengHei"/>
                        <a:ea typeface="Microsoft JhengHe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(</a:t>
                      </a: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陰性</a:t>
                      </a: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)</a:t>
                      </a:r>
                      <a:endParaRPr lang="zh-TW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106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561655"/>
                  </a:ext>
                </a:extLst>
              </a:tr>
              <a:tr h="6427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有反應</a:t>
                      </a:r>
                      <a:endParaRPr lang="zh-TW" altLang="en-US" sz="2000" b="1">
                        <a:latin typeface="Microsoft JhengHei"/>
                        <a:ea typeface="Microsoft JhengHei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(</a:t>
                      </a:r>
                      <a:r>
                        <a:rPr lang="zh-TW" altLang="en-US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陽性</a:t>
                      </a:r>
                      <a:r>
                        <a:rPr lang="en-US" altLang="zh-TW" sz="2000" b="1" i="0" u="none" strike="noStrike" noProof="0">
                          <a:solidFill>
                            <a:schemeClr val="tx1"/>
                          </a:solidFill>
                          <a:latin typeface="Microsoft JhengHei"/>
                        </a:rPr>
                        <a:t>)</a:t>
                      </a:r>
                      <a:endParaRPr lang="zh-TW" sz="2000" b="1">
                        <a:latin typeface="Microsoft JhengHei"/>
                        <a:ea typeface="Microsoft JhengHei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zh-TW" altLang="en-US" sz="2000" b="1">
                          <a:solidFill>
                            <a:schemeClr val="tx1"/>
                          </a:solidFill>
                          <a:latin typeface="Microsoft JhengHei"/>
                          <a:ea typeface="Microsoft JhengHei"/>
                        </a:rPr>
                        <a:t>43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7138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EF94D17-64C1-CD08-E57D-43F4F459AC26}"/>
              </a:ext>
            </a:extLst>
          </p:cNvPr>
          <p:cNvSpPr txBox="1"/>
          <p:nvPr/>
        </p:nvSpPr>
        <p:spPr>
          <a:xfrm>
            <a:off x="2024382" y="1305902"/>
            <a:ext cx="815575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Microsoft JhengHei"/>
                <a:ea typeface="+mn-lt"/>
                <a:cs typeface="+mn-lt"/>
              </a:rPr>
              <a:t>VGG16</a:t>
            </a:r>
            <a:r>
              <a:rPr lang="zh-TW" sz="3200" b="1">
                <a:latin typeface="Microsoft JhengHei"/>
                <a:ea typeface="Microsoft JhengHei"/>
                <a:cs typeface="+mn-lt"/>
              </a:rPr>
              <a:t> 卷積網路模型對 </a:t>
            </a:r>
            <a:r>
              <a:rPr lang="en-US" sz="3200" b="1" dirty="0">
                <a:latin typeface="Microsoft JhengHei"/>
                <a:ea typeface="+mn-lt"/>
                <a:cs typeface="+mn-lt"/>
              </a:rPr>
              <a:t>RPR</a:t>
            </a:r>
            <a:r>
              <a:rPr lang="zh-TW" sz="3200" b="1">
                <a:latin typeface="Microsoft JhengHei"/>
                <a:ea typeface="Microsoft JhengHei"/>
                <a:cs typeface="+mn-lt"/>
              </a:rPr>
              <a:t> 反應圈影像</a:t>
            </a:r>
            <a:endParaRPr lang="en-US" sz="3200">
              <a:latin typeface="Segoe UI"/>
              <a:ea typeface="Microsoft JhengHei"/>
              <a:cs typeface="+mn-lt"/>
            </a:endParaRPr>
          </a:p>
          <a:p>
            <a:r>
              <a:rPr lang="zh-TW" sz="3200" b="1">
                <a:latin typeface="Microsoft JhengHei"/>
                <a:ea typeface="Microsoft JhengHei"/>
                <a:cs typeface="+mn-lt"/>
              </a:rPr>
              <a:t>分類結果的混淆矩陣</a:t>
            </a:r>
            <a:r>
              <a:rPr lang="zh-TW" sz="3200" dirty="0">
                <a:ea typeface="+mn-lt"/>
                <a:cs typeface="+mn-lt"/>
              </a:rPr>
              <a:t>  </a:t>
            </a:r>
          </a:p>
          <a:p>
            <a:endParaRPr lang="zh-TW" altLang="en-US" sz="3200" b="1" dirty="0">
              <a:latin typeface="Microsoft JhengHei"/>
              <a:ea typeface="Microsoft JhengHei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69BE9F-2204-9087-D856-CBA3D5DDBC2A}"/>
              </a:ext>
            </a:extLst>
          </p:cNvPr>
          <p:cNvCxnSpPr/>
          <p:nvPr/>
        </p:nvCxnSpPr>
        <p:spPr>
          <a:xfrm>
            <a:off x="1288117" y="1971674"/>
            <a:ext cx="2079812" cy="1407458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2C0F6F3-EF60-44E3-57A9-AD1F9F27839D}"/>
              </a:ext>
            </a:extLst>
          </p:cNvPr>
          <p:cNvSpPr/>
          <p:nvPr/>
        </p:nvSpPr>
        <p:spPr>
          <a:xfrm>
            <a:off x="1002006" y="1665825"/>
            <a:ext cx="749935" cy="618994"/>
          </a:xfrm>
          <a:prstGeom prst="rect">
            <a:avLst/>
          </a:prstGeom>
          <a:solidFill>
            <a:srgbClr val="F8E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453DCD7-EE0A-87C7-FEF2-1DBDDF60CC05}"/>
              </a:ext>
            </a:extLst>
          </p:cNvPr>
          <p:cNvSpPr txBox="1"/>
          <p:nvPr/>
        </p:nvSpPr>
        <p:spPr>
          <a:xfrm>
            <a:off x="2437212" y="2486279"/>
            <a:ext cx="9454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b="1">
                <a:latin typeface="Microsoft JhengHei"/>
                <a:ea typeface="Microsoft JhengHei"/>
                <a:cs typeface="+mn-lt"/>
              </a:rPr>
              <a:t>分類為</a:t>
            </a:r>
            <a:endParaRPr lang="zh-TW" b="1">
              <a:latin typeface="Microsoft JhengHei"/>
              <a:ea typeface="Microsoft JhengHe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98FE31E-B6F4-6ED0-EA4C-6ACE746DF225}"/>
              </a:ext>
            </a:extLst>
          </p:cNvPr>
          <p:cNvSpPr txBox="1"/>
          <p:nvPr/>
        </p:nvSpPr>
        <p:spPr>
          <a:xfrm>
            <a:off x="1860251" y="2889719"/>
            <a:ext cx="6495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b="1">
                <a:latin typeface="Microsoft JhengHei"/>
                <a:ea typeface="Microsoft JhengHei"/>
                <a:cs typeface="+mn-lt"/>
              </a:rPr>
              <a:t>來源</a:t>
            </a:r>
            <a:r>
              <a:rPr lang="zh-TW">
                <a:ea typeface="+mn-lt"/>
                <a:cs typeface="+mn-lt"/>
              </a:rPr>
              <a:t> </a:t>
            </a:r>
            <a:endParaRPr lang="zh-TW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7BFE61-00FE-9B23-A988-54CD3758AB35}"/>
              </a:ext>
            </a:extLst>
          </p:cNvPr>
          <p:cNvSpPr txBox="1"/>
          <p:nvPr/>
        </p:nvSpPr>
        <p:spPr>
          <a:xfrm>
            <a:off x="855216" y="588885"/>
            <a:ext cx="2743200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4500" b="1">
                <a:ea typeface="Microsoft JhengHei"/>
              </a:rPr>
              <a:t>進階實驗</a:t>
            </a:r>
          </a:p>
        </p:txBody>
      </p:sp>
    </p:spTree>
    <p:extLst>
      <p:ext uri="{BB962C8B-B14F-4D97-AF65-F5344CB8AC3E}">
        <p14:creationId xmlns:p14="http://schemas.microsoft.com/office/powerpoint/2010/main" val="189002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3">
            <a:extLst>
              <a:ext uri="{FF2B5EF4-FFF2-40B4-BE49-F238E27FC236}">
                <a16:creationId xmlns:a16="http://schemas.microsoft.com/office/drawing/2014/main" id="{22250328-EF3D-8D5F-BBE0-F72D88EB3B0F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" name="Google Shape;480;p49">
            <a:extLst>
              <a:ext uri="{FF2B5EF4-FFF2-40B4-BE49-F238E27FC236}">
                <a16:creationId xmlns:a16="http://schemas.microsoft.com/office/drawing/2014/main" id="{CEC8DD32-CA6B-7AFC-C89A-20860D6EDD95}"/>
              </a:ext>
            </a:extLst>
          </p:cNvPr>
          <p:cNvSpPr txBox="1"/>
          <p:nvPr/>
        </p:nvSpPr>
        <p:spPr>
          <a:xfrm>
            <a:off x="1539152" y="1710165"/>
            <a:ext cx="9598945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139977"/>
              </a:lnSpc>
              <a:buSzPts val="2300"/>
            </a:pPr>
            <a:r>
              <a:rPr lang="en-US" altLang="zh-TW" sz="4000" b="1" err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實驗一：物件偵測能完全偵測到RPR影像的反應圈</a:t>
            </a:r>
            <a:endParaRPr lang="en-US" altLang="zh-TW" sz="40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  <a:p>
            <a:pPr marL="313690" lvl="1">
              <a:lnSpc>
                <a:spcPct val="139977"/>
              </a:lnSpc>
              <a:buSzPts val="2300"/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實驗二、進階實驗：影像分類VGG16可以正確分類大部分反應圈</a:t>
            </a:r>
          </a:p>
        </p:txBody>
      </p:sp>
      <p:sp>
        <p:nvSpPr>
          <p:cNvPr id="6" name="Google Shape;454;p47">
            <a:extLst>
              <a:ext uri="{FF2B5EF4-FFF2-40B4-BE49-F238E27FC236}">
                <a16:creationId xmlns:a16="http://schemas.microsoft.com/office/drawing/2014/main" id="{848D2C03-7F00-168A-B052-FED279356E76}"/>
              </a:ext>
            </a:extLst>
          </p:cNvPr>
          <p:cNvSpPr txBox="1"/>
          <p:nvPr/>
        </p:nvSpPr>
        <p:spPr>
          <a:xfrm>
            <a:off x="991784" y="565296"/>
            <a:ext cx="2053336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結論</a:t>
            </a:r>
            <a:endParaRPr lang="zh-TW" altLang="en-US" sz="4500" b="1">
              <a:latin typeface="Microsoft JhengHei"/>
              <a:ea typeface="Microsoft JhengHei"/>
            </a:endParaRPr>
          </a:p>
        </p:txBody>
      </p:sp>
      <p:pic>
        <p:nvPicPr>
          <p:cNvPr id="7" name="圖片 6" descr="一張含有 圖形, 鮮豔, 圓形, 符號 的圖片&#10;&#10;自動產生的描述">
            <a:extLst>
              <a:ext uri="{FF2B5EF4-FFF2-40B4-BE49-F238E27FC236}">
                <a16:creationId xmlns:a16="http://schemas.microsoft.com/office/drawing/2014/main" id="{E53316F8-5743-8CAA-1947-5755D1BF2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0252702" y="613237"/>
            <a:ext cx="1128584" cy="1128584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4EAFCBD9-BCBC-FEBA-D381-9404731DB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15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pic>
        <p:nvPicPr>
          <p:cNvPr id="2" name="圖片 1" descr="一張含有 圓形, 圖形, 卡通, 符號 的圖片&#10;&#10;自動產生的描述">
            <a:extLst>
              <a:ext uri="{FF2B5EF4-FFF2-40B4-BE49-F238E27FC236}">
                <a16:creationId xmlns:a16="http://schemas.microsoft.com/office/drawing/2014/main" id="{43CB7EAB-282E-D7DC-392D-9A207B45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60000">
            <a:off x="684056" y="4857796"/>
            <a:ext cx="1437503" cy="143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26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33">
            <a:extLst>
              <a:ext uri="{FF2B5EF4-FFF2-40B4-BE49-F238E27FC236}">
                <a16:creationId xmlns:a16="http://schemas.microsoft.com/office/drawing/2014/main" id="{094BE739-46F4-F088-49DF-1380199BB60F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0" name="Google Shape;480;p49"/>
          <p:cNvSpPr txBox="1"/>
          <p:nvPr/>
        </p:nvSpPr>
        <p:spPr>
          <a:xfrm>
            <a:off x="2725522" y="1704489"/>
            <a:ext cx="6960769" cy="3982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200000"/>
              </a:lnSpc>
              <a:buClr>
                <a:srgbClr val="156669"/>
              </a:buClr>
              <a:buSzPts val="2300"/>
            </a:pP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1. </a:t>
            </a:r>
            <a:r>
              <a:rPr lang="zh-TW" altLang="en-US" sz="4000" b="1">
                <a:solidFill>
                  <a:srgbClr val="C00000"/>
                </a:solidFill>
                <a:latin typeface="Microsoft JhengHei"/>
                <a:ea typeface="Microsoft JhengHei"/>
                <a:cs typeface="Calibri"/>
                <a:sym typeface="Calibri"/>
              </a:rPr>
              <a:t>提高準確性</a:t>
            </a:r>
            <a:endParaRPr lang="zh-TW" sz="4000">
              <a:solidFill>
                <a:srgbClr val="C00000"/>
              </a:solidFill>
              <a:latin typeface="Microsoft JhengHei"/>
              <a:ea typeface="Microsoft JhengHei"/>
            </a:endParaRPr>
          </a:p>
          <a:p>
            <a:pPr marL="313690" lvl="1">
              <a:lnSpc>
                <a:spcPct val="200000"/>
              </a:lnSpc>
              <a:buClr>
                <a:srgbClr val="156669"/>
              </a:buClr>
              <a:buSzPts val="2300"/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2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. 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提升篩檢效能</a:t>
            </a:r>
            <a:endParaRPr lang="zh-TW" altLang="en-US" sz="40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  <a:p>
            <a:pPr marL="313690" lvl="1">
              <a:lnSpc>
                <a:spcPct val="200000"/>
              </a:lnSpc>
              <a:buClr>
                <a:srgbClr val="156669"/>
              </a:buClr>
              <a:buSzPts val="2300"/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3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. 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控制和</a:t>
            </a:r>
            <a:r>
              <a:rPr lang="zh-TW" altLang="en-US" sz="4000" b="1">
                <a:solidFill>
                  <a:srgbClr val="C00000"/>
                </a:solidFill>
                <a:latin typeface="Microsoft JhengHei"/>
                <a:ea typeface="Microsoft JhengHei"/>
                <a:cs typeface="Calibri"/>
                <a:sym typeface="Calibri"/>
              </a:rPr>
              <a:t>降低梅毒傳播率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。</a:t>
            </a:r>
            <a:endParaRPr lang="zh-TW" altLang="en-US" sz="40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6" name="Google Shape;454;p47">
            <a:extLst>
              <a:ext uri="{FF2B5EF4-FFF2-40B4-BE49-F238E27FC236}">
                <a16:creationId xmlns:a16="http://schemas.microsoft.com/office/drawing/2014/main" id="{848D2C03-7F00-168A-B052-FED279356E76}"/>
              </a:ext>
            </a:extLst>
          </p:cNvPr>
          <p:cNvSpPr txBox="1"/>
          <p:nvPr/>
        </p:nvSpPr>
        <p:spPr>
          <a:xfrm>
            <a:off x="1029602" y="840023"/>
            <a:ext cx="518760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目的與貢獻</a:t>
            </a:r>
            <a:endParaRPr lang="zh-TW" altLang="en-US" sz="4500">
              <a:latin typeface="Microsoft JhengHei"/>
              <a:ea typeface="Microsoft JhengHe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B74D2D-A771-6049-378D-03D92FF7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32" y="1062683"/>
            <a:ext cx="2106827" cy="2055341"/>
          </a:xfrm>
          <a:prstGeom prst="rect">
            <a:avLst/>
          </a:prstGeom>
        </p:spPr>
      </p:pic>
      <p:sp>
        <p:nvSpPr>
          <p:cNvPr id="8" name="投影片編號版面配置區 12">
            <a:extLst>
              <a:ext uri="{FF2B5EF4-FFF2-40B4-BE49-F238E27FC236}">
                <a16:creationId xmlns:a16="http://schemas.microsoft.com/office/drawing/2014/main" id="{FE2F99CE-96AC-AAC4-09F3-59777916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16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pic>
        <p:nvPicPr>
          <p:cNvPr id="7" name="圖片 6" descr="一張含有 螢幕擷取畫面, 字型, 行, 數字 的圖片&#10;&#10;自動產生的描述">
            <a:extLst>
              <a:ext uri="{FF2B5EF4-FFF2-40B4-BE49-F238E27FC236}">
                <a16:creationId xmlns:a16="http://schemas.microsoft.com/office/drawing/2014/main" id="{9977A88B-7E57-5FEB-A33A-BCC84314D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16" y="4644918"/>
            <a:ext cx="14382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8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33">
            <a:extLst>
              <a:ext uri="{FF2B5EF4-FFF2-40B4-BE49-F238E27FC236}">
                <a16:creationId xmlns:a16="http://schemas.microsoft.com/office/drawing/2014/main" id="{D8A41472-1DD0-4919-EAD2-BF456C9ABCB3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" name="投影片編號版面配置區 12">
            <a:extLst>
              <a:ext uri="{FF2B5EF4-FFF2-40B4-BE49-F238E27FC236}">
                <a16:creationId xmlns:a16="http://schemas.microsoft.com/office/drawing/2014/main" id="{DBE07C2F-A2EF-408B-3931-2DC0E39D6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17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  <a:endParaRPr lang="zh-TW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  <p:sp>
        <p:nvSpPr>
          <p:cNvPr id="6" name="Google Shape;454;p47">
            <a:extLst>
              <a:ext uri="{FF2B5EF4-FFF2-40B4-BE49-F238E27FC236}">
                <a16:creationId xmlns:a16="http://schemas.microsoft.com/office/drawing/2014/main" id="{848D2C03-7F00-168A-B052-FED279356E76}"/>
              </a:ext>
            </a:extLst>
          </p:cNvPr>
          <p:cNvSpPr txBox="1"/>
          <p:nvPr/>
        </p:nvSpPr>
        <p:spPr>
          <a:xfrm>
            <a:off x="1020570" y="832072"/>
            <a:ext cx="518760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未來展望</a:t>
            </a:r>
            <a:endParaRPr lang="zh-TW" altLang="en-US" sz="4500">
              <a:latin typeface="Microsoft JhengHei"/>
              <a:ea typeface="Microsoft JhengHei"/>
            </a:endParaRPr>
          </a:p>
        </p:txBody>
      </p:sp>
      <p:pic>
        <p:nvPicPr>
          <p:cNvPr id="3" name="圖片 2" descr="一張含有 圖形, 美工圖案, 平面設計, 設計 的圖片&#10;&#10;自動產生的描述">
            <a:extLst>
              <a:ext uri="{FF2B5EF4-FFF2-40B4-BE49-F238E27FC236}">
                <a16:creationId xmlns:a16="http://schemas.microsoft.com/office/drawing/2014/main" id="{F9B60644-F0A5-F92D-2BDC-74A501522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9626528" y="875169"/>
            <a:ext cx="1356964" cy="1363585"/>
          </a:xfrm>
          <a:prstGeom prst="rect">
            <a:avLst/>
          </a:prstGeom>
        </p:spPr>
      </p:pic>
      <p:sp>
        <p:nvSpPr>
          <p:cNvPr id="11" name="Google Shape;480;p49">
            <a:extLst>
              <a:ext uri="{FF2B5EF4-FFF2-40B4-BE49-F238E27FC236}">
                <a16:creationId xmlns:a16="http://schemas.microsoft.com/office/drawing/2014/main" id="{C7D12EE8-E46D-7398-85D9-57EFACA3662C}"/>
              </a:ext>
            </a:extLst>
          </p:cNvPr>
          <p:cNvSpPr txBox="1"/>
          <p:nvPr/>
        </p:nvSpPr>
        <p:spPr>
          <a:xfrm>
            <a:off x="1745475" y="3190622"/>
            <a:ext cx="929701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139977"/>
              </a:lnSpc>
              <a:buSzPts val="2300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2. 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設計</a:t>
            </a: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RPR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卡暗房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自動進片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拍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攝機器</a:t>
            </a:r>
            <a:endParaRPr lang="zh-TW" sz="4000"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12" name="Google Shape;480;p49">
            <a:extLst>
              <a:ext uri="{FF2B5EF4-FFF2-40B4-BE49-F238E27FC236}">
                <a16:creationId xmlns:a16="http://schemas.microsoft.com/office/drawing/2014/main" id="{50BFC742-0D36-8A15-1A14-901673EB228D}"/>
              </a:ext>
            </a:extLst>
          </p:cNvPr>
          <p:cNvSpPr txBox="1"/>
          <p:nvPr/>
        </p:nvSpPr>
        <p:spPr>
          <a:xfrm>
            <a:off x="1759852" y="1867905"/>
            <a:ext cx="8635661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139977"/>
              </a:lnSpc>
              <a:buSzPts val="2300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1. 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擴大資料集</a:t>
            </a:r>
            <a:endParaRPr lang="zh-TW" sz="4000" b="1"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13" name="Google Shape;480;p49">
            <a:extLst>
              <a:ext uri="{FF2B5EF4-FFF2-40B4-BE49-F238E27FC236}">
                <a16:creationId xmlns:a16="http://schemas.microsoft.com/office/drawing/2014/main" id="{862CF508-0242-22AB-7A18-863E3EBD5FEA}"/>
              </a:ext>
            </a:extLst>
          </p:cNvPr>
          <p:cNvSpPr txBox="1"/>
          <p:nvPr/>
        </p:nvSpPr>
        <p:spPr>
          <a:xfrm>
            <a:off x="1759851" y="4570847"/>
            <a:ext cx="8765057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139977"/>
              </a:lnSpc>
              <a:buSzPts val="2300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3. 整合結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果至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資料庫</a:t>
            </a:r>
            <a:endParaRPr lang="zh-TW" sz="4000">
              <a:latin typeface="Microsoft JhengHei"/>
              <a:ea typeface="Microsoft JhengHei"/>
              <a:cs typeface="Calibri"/>
            </a:endParaRPr>
          </a:p>
        </p:txBody>
      </p:sp>
      <p:pic>
        <p:nvPicPr>
          <p:cNvPr id="7" name="圖片 6" descr="一張含有 黑色, 黑暗 的圖片&#10;&#10;自動產生的描述">
            <a:extLst>
              <a:ext uri="{FF2B5EF4-FFF2-40B4-BE49-F238E27FC236}">
                <a16:creationId xmlns:a16="http://schemas.microsoft.com/office/drawing/2014/main" id="{8F96683C-EC35-64B7-8665-C64576534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8659" y="4894555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9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3C730CA-62C1-D1BA-971C-5B91C9DBB0BA}"/>
              </a:ext>
            </a:extLst>
          </p:cNvPr>
          <p:cNvSpPr/>
          <p:nvPr/>
        </p:nvSpPr>
        <p:spPr>
          <a:xfrm>
            <a:off x="-102211" y="2040462"/>
            <a:ext cx="12395198" cy="2802469"/>
          </a:xfrm>
          <a:prstGeom prst="rect">
            <a:avLst/>
          </a:prstGeom>
          <a:solidFill>
            <a:srgbClr val="F8ECCC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4723936-3F5A-1816-16E6-46AFA5DBE6D6}"/>
              </a:ext>
            </a:extLst>
          </p:cNvPr>
          <p:cNvSpPr txBox="1"/>
          <p:nvPr/>
        </p:nvSpPr>
        <p:spPr>
          <a:xfrm>
            <a:off x="-25692" y="3440479"/>
            <a:ext cx="122089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>
                <a:solidFill>
                  <a:srgbClr val="156669"/>
                </a:solidFill>
                <a:latin typeface="Microsoft JhengHei"/>
                <a:ea typeface="新細明體"/>
              </a:rPr>
              <a:t>Thank you very much for listening.</a:t>
            </a:r>
            <a:endParaRPr lang="en-US" altLang="zh-TW" sz="2400">
              <a:solidFill>
                <a:srgbClr val="000000"/>
              </a:solidFill>
              <a:latin typeface="Microsoft JhengHei"/>
              <a:ea typeface="新細明體"/>
            </a:endParaRPr>
          </a:p>
          <a:p>
            <a:pPr algn="ctr"/>
            <a:r>
              <a:rPr lang="en-US" altLang="zh-TW" sz="2400">
                <a:solidFill>
                  <a:srgbClr val="156669"/>
                </a:solidFill>
                <a:latin typeface="Microsoft JhengHei"/>
                <a:ea typeface="新細明體"/>
              </a:rPr>
              <a:t> Your time and attention are extremely valuable to us.</a:t>
            </a:r>
            <a:endParaRPr lang="en-US" altLang="zh-TW" sz="2400">
              <a:solidFill>
                <a:srgbClr val="000000"/>
              </a:solidFill>
              <a:latin typeface="Microsoft JhengHei"/>
              <a:ea typeface="新細明體"/>
            </a:endParaRPr>
          </a:p>
          <a:p>
            <a:pPr algn="ctr"/>
            <a:r>
              <a:rPr lang="en-US" altLang="zh-TW" sz="2400">
                <a:solidFill>
                  <a:srgbClr val="156669"/>
                </a:solidFill>
                <a:latin typeface="Microsoft JhengHei"/>
                <a:ea typeface="新細明體"/>
              </a:rPr>
              <a:t> Looking forward to having more opportunities to share with you in the future.</a:t>
            </a:r>
            <a:endParaRPr lang="en-US" altLang="zh-TW" sz="2400">
              <a:latin typeface="Microsoft JhengHei"/>
              <a:ea typeface="新細明體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65BE7B-015A-9814-9BC1-9EEA2D30F0E0}"/>
              </a:ext>
            </a:extLst>
          </p:cNvPr>
          <p:cNvSpPr txBox="1"/>
          <p:nvPr/>
        </p:nvSpPr>
        <p:spPr>
          <a:xfrm>
            <a:off x="4712310" y="2395718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sz="4800" b="1">
                <a:solidFill>
                  <a:srgbClr val="156669"/>
                </a:solidFill>
                <a:latin typeface="Microsoft JhengHei"/>
                <a:ea typeface="Microsoft JhengHei"/>
              </a:rPr>
              <a:t>感謝聆聽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EC3E540-5B7A-FCA8-C894-EE3903D248D0}"/>
              </a:ext>
            </a:extLst>
          </p:cNvPr>
          <p:cNvSpPr/>
          <p:nvPr/>
        </p:nvSpPr>
        <p:spPr>
          <a:xfrm>
            <a:off x="-110068" y="780199"/>
            <a:ext cx="12395198" cy="712861"/>
          </a:xfrm>
          <a:prstGeom prst="rect">
            <a:avLst/>
          </a:prstGeom>
          <a:solidFill>
            <a:srgbClr val="F8ECCC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16D996-5CF6-E587-A1A6-8BA8DFAEAB85}"/>
              </a:ext>
            </a:extLst>
          </p:cNvPr>
          <p:cNvSpPr/>
          <p:nvPr/>
        </p:nvSpPr>
        <p:spPr>
          <a:xfrm>
            <a:off x="-117924" y="5430756"/>
            <a:ext cx="12395198" cy="712861"/>
          </a:xfrm>
          <a:prstGeom prst="rect">
            <a:avLst/>
          </a:prstGeom>
          <a:solidFill>
            <a:srgbClr val="F8ECCC"/>
          </a:solidFill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12">
            <a:extLst>
              <a:ext uri="{FF2B5EF4-FFF2-40B4-BE49-F238E27FC236}">
                <a16:creationId xmlns:a16="http://schemas.microsoft.com/office/drawing/2014/main" id="{CAE8BE18-32AA-F69E-8009-693F1C0C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18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  <a:endParaRPr lang="zh-TW">
              <a:solidFill>
                <a:schemeClr val="tx1"/>
              </a:solidFill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305273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8D2E4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581;p59">
            <a:extLst>
              <a:ext uri="{FF2B5EF4-FFF2-40B4-BE49-F238E27FC236}">
                <a16:creationId xmlns:a16="http://schemas.microsoft.com/office/drawing/2014/main" id="{9069827F-E9AB-6CDE-12E1-19EB81889A23}"/>
              </a:ext>
            </a:extLst>
          </p:cNvPr>
          <p:cNvSpPr/>
          <p:nvPr/>
        </p:nvSpPr>
        <p:spPr>
          <a:xfrm rot="10800000">
            <a:off x="326501" y="364825"/>
            <a:ext cx="11538980" cy="6140961"/>
          </a:xfrm>
          <a:custGeom>
            <a:avLst/>
            <a:gdLst/>
            <a:ahLst/>
            <a:cxnLst/>
            <a:rect l="l" t="t" r="r" b="b"/>
            <a:pathLst>
              <a:path w="2138168" h="1173432" extrusionOk="0">
                <a:moveTo>
                  <a:pt x="10291" y="0"/>
                </a:moveTo>
                <a:lnTo>
                  <a:pt x="2127877" y="0"/>
                </a:lnTo>
                <a:cubicBezTo>
                  <a:pt x="2133560" y="0"/>
                  <a:pt x="2138168" y="4607"/>
                  <a:pt x="2138168" y="10291"/>
                </a:cubicBezTo>
                <a:lnTo>
                  <a:pt x="2138168" y="1163141"/>
                </a:lnTo>
                <a:cubicBezTo>
                  <a:pt x="2138168" y="1168824"/>
                  <a:pt x="2133560" y="1173432"/>
                  <a:pt x="2127877" y="1173432"/>
                </a:cubicBezTo>
                <a:lnTo>
                  <a:pt x="10291" y="1173432"/>
                </a:lnTo>
                <a:cubicBezTo>
                  <a:pt x="4607" y="1173432"/>
                  <a:pt x="0" y="1168824"/>
                  <a:pt x="0" y="1163141"/>
                </a:cubicBezTo>
                <a:lnTo>
                  <a:pt x="0" y="10291"/>
                </a:lnTo>
                <a:cubicBezTo>
                  <a:pt x="0" y="4607"/>
                  <a:pt x="4607" y="0"/>
                  <a:pt x="1029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85" name="Google Shape;585;p59"/>
          <p:cNvSpPr txBox="1"/>
          <p:nvPr/>
        </p:nvSpPr>
        <p:spPr>
          <a:xfrm>
            <a:off x="440267" y="262467"/>
            <a:ext cx="3380400" cy="114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300" b="1">
                <a:solidFill>
                  <a:srgbClr val="156669"/>
                </a:solidFill>
                <a:latin typeface="Calibri"/>
                <a:cs typeface="Calibri"/>
              </a:rPr>
              <a:t>系統架構</a:t>
            </a:r>
            <a:endParaRPr lang="zh-TW" sz="5300" b="1">
              <a:solidFill>
                <a:srgbClr val="156669"/>
              </a:solidFill>
              <a:latin typeface="Calibri"/>
              <a:cs typeface="Calibri"/>
            </a:endParaRPr>
          </a:p>
        </p:txBody>
      </p:sp>
      <p:sp>
        <p:nvSpPr>
          <p:cNvPr id="3" name="投影片編號版面配置區 12">
            <a:extLst>
              <a:ext uri="{FF2B5EF4-FFF2-40B4-BE49-F238E27FC236}">
                <a16:creationId xmlns:a16="http://schemas.microsoft.com/office/drawing/2014/main" id="{12E797FD-1C51-6841-799E-CD4C7478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ea typeface="新細明體"/>
              </a:rPr>
              <a:pPr/>
              <a:t>19</a:t>
            </a:fld>
            <a:r>
              <a:rPr lang="zh-TW" altLang="en-US" sz="2400" b="1">
                <a:solidFill>
                  <a:schemeClr val="tx1"/>
                </a:solidFill>
                <a:ea typeface="新細明體"/>
              </a:rPr>
              <a:t>  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A23A475-9681-0AA5-1332-F7ED7584DB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763068"/>
              </p:ext>
            </p:extLst>
          </p:nvPr>
        </p:nvGraphicFramePr>
        <p:xfrm>
          <a:off x="3489466" y="542905"/>
          <a:ext cx="3250079" cy="577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35" name="直線單箭頭接點 934">
            <a:extLst>
              <a:ext uri="{FF2B5EF4-FFF2-40B4-BE49-F238E27FC236}">
                <a16:creationId xmlns:a16="http://schemas.microsoft.com/office/drawing/2014/main" id="{D36005D7-C410-48EE-869E-9DACCE4C07F9}"/>
              </a:ext>
            </a:extLst>
          </p:cNvPr>
          <p:cNvCxnSpPr>
            <a:cxnSpLocks/>
          </p:cNvCxnSpPr>
          <p:nvPr/>
        </p:nvCxnSpPr>
        <p:spPr>
          <a:xfrm flipV="1">
            <a:off x="6242003" y="5915884"/>
            <a:ext cx="502023" cy="2218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4" name="文字方塊 1483">
            <a:extLst>
              <a:ext uri="{FF2B5EF4-FFF2-40B4-BE49-F238E27FC236}">
                <a16:creationId xmlns:a16="http://schemas.microsoft.com/office/drawing/2014/main" id="{FF080E95-B9FB-D39F-B4D6-37EB5A859EF3}"/>
              </a:ext>
            </a:extLst>
          </p:cNvPr>
          <p:cNvSpPr txBox="1"/>
          <p:nvPr/>
        </p:nvSpPr>
        <p:spPr>
          <a:xfrm>
            <a:off x="6734941" y="4919668"/>
            <a:ext cx="15557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>
                <a:latin typeface="Microsoft JhengHei"/>
                <a:ea typeface="Microsoft JhengHei"/>
              </a:rPr>
              <a:t>Model 1:</a:t>
            </a:r>
          </a:p>
          <a:p>
            <a:r>
              <a:rPr lang="zh-TW" altLang="en-US" sz="1600" b="1">
                <a:latin typeface="Microsoft JhengHei"/>
                <a:ea typeface="Microsoft JhengHei"/>
              </a:rPr>
              <a:t>圖像分成四類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空白</a:t>
            </a:r>
            <a:endParaRPr lang="zh-TW" b="1">
              <a:latin typeface="Aptos" panose="020B0004020202020204"/>
              <a:ea typeface="新細明體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陰性</a:t>
            </a:r>
            <a:endParaRPr lang="zh-TW" b="1">
              <a:latin typeface="Aptos" panose="020B0004020202020204"/>
              <a:ea typeface="新細明體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偽陰偽陽</a:t>
            </a:r>
            <a:endParaRPr lang="zh-TW" b="1">
              <a:latin typeface="Aptos" panose="020B0004020202020204"/>
              <a:ea typeface="新細明體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陽性</a:t>
            </a:r>
            <a:endParaRPr lang="zh-TW" b="1">
              <a:ea typeface="新細明體"/>
            </a:endParaRPr>
          </a:p>
        </p:txBody>
      </p:sp>
      <p:cxnSp>
        <p:nvCxnSpPr>
          <p:cNvPr id="950" name="直線單箭頭接點 949">
            <a:extLst>
              <a:ext uri="{FF2B5EF4-FFF2-40B4-BE49-F238E27FC236}">
                <a16:creationId xmlns:a16="http://schemas.microsoft.com/office/drawing/2014/main" id="{CE596B83-47CD-6BC3-DDC7-A071CB74FFFD}"/>
              </a:ext>
            </a:extLst>
          </p:cNvPr>
          <p:cNvCxnSpPr/>
          <p:nvPr/>
        </p:nvCxnSpPr>
        <p:spPr>
          <a:xfrm>
            <a:off x="6236156" y="3432309"/>
            <a:ext cx="81578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2" name="文字方塊 951">
            <a:extLst>
              <a:ext uri="{FF2B5EF4-FFF2-40B4-BE49-F238E27FC236}">
                <a16:creationId xmlns:a16="http://schemas.microsoft.com/office/drawing/2014/main" id="{70AF80EE-5CAD-61AD-FD2F-2CE963B62EF8}"/>
              </a:ext>
            </a:extLst>
          </p:cNvPr>
          <p:cNvSpPr txBox="1"/>
          <p:nvPr/>
        </p:nvSpPr>
        <p:spPr>
          <a:xfrm>
            <a:off x="7056403" y="3147871"/>
            <a:ext cx="18126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>
                <a:latin typeface="Microsoft JhengHei"/>
                <a:ea typeface="Microsoft JhengHei"/>
              </a:rPr>
              <a:t>Model 1:</a:t>
            </a:r>
          </a:p>
          <a:p>
            <a:r>
              <a:rPr lang="zh-TW" altLang="en-US" sz="1600" b="1">
                <a:latin typeface="Microsoft JhengHei"/>
                <a:ea typeface="Microsoft JhengHei"/>
              </a:rPr>
              <a:t>自動偵測檢驗圈</a:t>
            </a:r>
          </a:p>
        </p:txBody>
      </p:sp>
    </p:spTree>
    <p:extLst>
      <p:ext uri="{BB962C8B-B14F-4D97-AF65-F5344CB8AC3E}">
        <p14:creationId xmlns:p14="http://schemas.microsoft.com/office/powerpoint/2010/main" val="171751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BA49835A-7162-B337-9FD9-052A9DDDA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2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sp>
        <p:nvSpPr>
          <p:cNvPr id="51" name="Google Shape;153;p26">
            <a:extLst>
              <a:ext uri="{FF2B5EF4-FFF2-40B4-BE49-F238E27FC236}">
                <a16:creationId xmlns:a16="http://schemas.microsoft.com/office/drawing/2014/main" id="{468AC0D8-055F-921B-D8DF-A14FA7EBE678}"/>
              </a:ext>
            </a:extLst>
          </p:cNvPr>
          <p:cNvSpPr/>
          <p:nvPr/>
        </p:nvSpPr>
        <p:spPr>
          <a:xfrm>
            <a:off x="3925666" y="713609"/>
            <a:ext cx="7623190" cy="5174770"/>
          </a:xfrm>
          <a:prstGeom prst="rect">
            <a:avLst/>
          </a:prstGeom>
          <a:solidFill>
            <a:srgbClr val="F8ECCC"/>
          </a:solidFill>
          <a:ln w="571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61;p26">
            <a:extLst>
              <a:ext uri="{FF2B5EF4-FFF2-40B4-BE49-F238E27FC236}">
                <a16:creationId xmlns:a16="http://schemas.microsoft.com/office/drawing/2014/main" id="{E80E6D33-6CD0-3426-25BD-E5DD6C6E2EC2}"/>
              </a:ext>
            </a:extLst>
          </p:cNvPr>
          <p:cNvSpPr txBox="1"/>
          <p:nvPr/>
        </p:nvSpPr>
        <p:spPr>
          <a:xfrm>
            <a:off x="4522141" y="979721"/>
            <a:ext cx="301099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1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.</a:t>
            </a:r>
            <a:r>
              <a:rPr lang="zh-TW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</a:rPr>
              <a:t> </a:t>
            </a: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</a:rPr>
              <a:t>緒論</a:t>
            </a:r>
            <a:endParaRPr lang="zh-TW" altLang="en-US" sz="4000" b="1">
              <a:solidFill>
                <a:srgbClr val="156669"/>
              </a:solidFill>
              <a:latin typeface="Microsoft JhengHei"/>
              <a:ea typeface="Microsoft JhengHei"/>
            </a:endParaRPr>
          </a:p>
        </p:txBody>
      </p:sp>
      <p:sp>
        <p:nvSpPr>
          <p:cNvPr id="59" name="Google Shape;162;p26">
            <a:extLst>
              <a:ext uri="{FF2B5EF4-FFF2-40B4-BE49-F238E27FC236}">
                <a16:creationId xmlns:a16="http://schemas.microsoft.com/office/drawing/2014/main" id="{4F0FE7A3-DE13-D1B6-5397-8EE4068E84E1}"/>
              </a:ext>
            </a:extLst>
          </p:cNvPr>
          <p:cNvSpPr txBox="1"/>
          <p:nvPr/>
        </p:nvSpPr>
        <p:spPr>
          <a:xfrm>
            <a:off x="4542322" y="1941691"/>
            <a:ext cx="540578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2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.</a:t>
            </a:r>
            <a:r>
              <a:rPr lang="zh-TW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</a:rPr>
              <a:t> 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系統架構</a:t>
            </a:r>
            <a:endParaRPr lang="zh-TW" altLang="en-US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</p:txBody>
      </p:sp>
      <p:sp>
        <p:nvSpPr>
          <p:cNvPr id="60" name="Google Shape;163;p26">
            <a:extLst>
              <a:ext uri="{FF2B5EF4-FFF2-40B4-BE49-F238E27FC236}">
                <a16:creationId xmlns:a16="http://schemas.microsoft.com/office/drawing/2014/main" id="{4954CADC-9C8B-C3A7-6CDB-11ED72FBEF1A}"/>
              </a:ext>
            </a:extLst>
          </p:cNvPr>
          <p:cNvSpPr txBox="1"/>
          <p:nvPr/>
        </p:nvSpPr>
        <p:spPr>
          <a:xfrm>
            <a:off x="4535270" y="2960359"/>
            <a:ext cx="551971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3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. 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實驗流程</a:t>
            </a:r>
            <a:endParaRPr lang="zh-TW" altLang="en-US" sz="4000">
              <a:latin typeface="Microsoft JhengHei"/>
              <a:ea typeface="Microsoft JhengHei"/>
              <a:cs typeface="Calibri"/>
            </a:endParaRPr>
          </a:p>
          <a:p>
            <a:pPr>
              <a:lnSpc>
                <a:spcPct val="150000"/>
              </a:lnSpc>
            </a:pPr>
            <a:endParaRPr lang="zh-TW" sz="40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61" name="Google Shape;164;p26">
            <a:extLst>
              <a:ext uri="{FF2B5EF4-FFF2-40B4-BE49-F238E27FC236}">
                <a16:creationId xmlns:a16="http://schemas.microsoft.com/office/drawing/2014/main" id="{461256BC-D203-BE5E-8164-14A85DC40A85}"/>
              </a:ext>
            </a:extLst>
          </p:cNvPr>
          <p:cNvSpPr txBox="1"/>
          <p:nvPr/>
        </p:nvSpPr>
        <p:spPr>
          <a:xfrm>
            <a:off x="4525787" y="3957256"/>
            <a:ext cx="4757073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4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. 結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論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D37516C8-F4B9-57BA-0466-265C02739AB5}"/>
              </a:ext>
            </a:extLst>
          </p:cNvPr>
          <p:cNvGrpSpPr/>
          <p:nvPr/>
        </p:nvGrpSpPr>
        <p:grpSpPr>
          <a:xfrm>
            <a:off x="265081" y="151443"/>
            <a:ext cx="3243333" cy="3157099"/>
            <a:chOff x="-201205" y="815883"/>
            <a:chExt cx="4829323" cy="4937439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466E0F0C-326F-FDD2-5E9C-82D50C5C2B16}"/>
                </a:ext>
              </a:extLst>
            </p:cNvPr>
            <p:cNvSpPr/>
            <p:nvPr/>
          </p:nvSpPr>
          <p:spPr>
            <a:xfrm>
              <a:off x="313595" y="1361380"/>
              <a:ext cx="3796326" cy="3847802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F87F3BDB-D519-C919-6B3C-B872EEEE166D}"/>
                </a:ext>
              </a:extLst>
            </p:cNvPr>
            <p:cNvSpPr/>
            <p:nvPr/>
          </p:nvSpPr>
          <p:spPr>
            <a:xfrm>
              <a:off x="627667" y="1639494"/>
              <a:ext cx="3170936" cy="3286756"/>
            </a:xfrm>
            <a:prstGeom prst="diamond">
              <a:avLst/>
            </a:prstGeom>
            <a:solidFill>
              <a:srgbClr val="F8ECC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B40596AD-4DF5-23ED-BEE8-53AF7F08047D}"/>
                </a:ext>
              </a:extLst>
            </p:cNvPr>
            <p:cNvSpPr/>
            <p:nvPr/>
          </p:nvSpPr>
          <p:spPr>
            <a:xfrm>
              <a:off x="1950930" y="815883"/>
              <a:ext cx="514756" cy="540493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469AF021-1C3F-7B14-AFDB-EDD8948718DB}"/>
                </a:ext>
              </a:extLst>
            </p:cNvPr>
            <p:cNvSpPr/>
            <p:nvPr/>
          </p:nvSpPr>
          <p:spPr>
            <a:xfrm>
              <a:off x="4113362" y="3009207"/>
              <a:ext cx="514756" cy="540493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菱形 11">
              <a:extLst>
                <a:ext uri="{FF2B5EF4-FFF2-40B4-BE49-F238E27FC236}">
                  <a16:creationId xmlns:a16="http://schemas.microsoft.com/office/drawing/2014/main" id="{D3DBC19D-CFD2-5C64-B52D-ABBEEFF8B57F}"/>
                </a:ext>
              </a:extLst>
            </p:cNvPr>
            <p:cNvSpPr/>
            <p:nvPr/>
          </p:nvSpPr>
          <p:spPr>
            <a:xfrm>
              <a:off x="-201205" y="3009207"/>
              <a:ext cx="514756" cy="540493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菱形 13">
              <a:extLst>
                <a:ext uri="{FF2B5EF4-FFF2-40B4-BE49-F238E27FC236}">
                  <a16:creationId xmlns:a16="http://schemas.microsoft.com/office/drawing/2014/main" id="{28ED7EAA-67D3-D611-2EA0-ABAFDE19F252}"/>
                </a:ext>
              </a:extLst>
            </p:cNvPr>
            <p:cNvSpPr/>
            <p:nvPr/>
          </p:nvSpPr>
          <p:spPr>
            <a:xfrm>
              <a:off x="1950930" y="5212829"/>
              <a:ext cx="514756" cy="540493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2DCC510-A636-E116-5C91-FE774C785A95}"/>
              </a:ext>
            </a:extLst>
          </p:cNvPr>
          <p:cNvSpPr txBox="1"/>
          <p:nvPr/>
        </p:nvSpPr>
        <p:spPr>
          <a:xfrm>
            <a:off x="937095" y="1370905"/>
            <a:ext cx="189079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4000" b="1">
                <a:latin typeface="Microsoft JhengHei"/>
                <a:ea typeface="Microsoft JhengHei"/>
              </a:rPr>
              <a:t>目錄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CCF3B8B-3132-0821-6CCC-5086E3CA18F9}"/>
              </a:ext>
            </a:extLst>
          </p:cNvPr>
          <p:cNvSpPr/>
          <p:nvPr/>
        </p:nvSpPr>
        <p:spPr>
          <a:xfrm>
            <a:off x="4627480" y="1917346"/>
            <a:ext cx="5238799" cy="26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Microsoft JhengHei"/>
              <a:ea typeface="Microsoft JhengHei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C5E72A-7651-8364-6ED1-2B7D6AEDC5E3}"/>
              </a:ext>
            </a:extLst>
          </p:cNvPr>
          <p:cNvSpPr/>
          <p:nvPr/>
        </p:nvSpPr>
        <p:spPr>
          <a:xfrm>
            <a:off x="4624068" y="3914871"/>
            <a:ext cx="5238799" cy="26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814B2F-9F0C-C171-1720-31B484E6A56B}"/>
              </a:ext>
            </a:extLst>
          </p:cNvPr>
          <p:cNvSpPr/>
          <p:nvPr/>
        </p:nvSpPr>
        <p:spPr>
          <a:xfrm>
            <a:off x="4621687" y="4933252"/>
            <a:ext cx="5238799" cy="26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19" name="圖片 18" descr="一張含有 黑色, 黑暗 的圖片&#10;&#10;自動產生的描述">
            <a:extLst>
              <a:ext uri="{FF2B5EF4-FFF2-40B4-BE49-F238E27FC236}">
                <a16:creationId xmlns:a16="http://schemas.microsoft.com/office/drawing/2014/main" id="{EDD455E8-0A5F-73AA-0365-0D513757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" y="3812058"/>
            <a:ext cx="2395153" cy="240544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54BCADC-6102-B344-92BC-A81F2CF7BE7F}"/>
              </a:ext>
            </a:extLst>
          </p:cNvPr>
          <p:cNvSpPr/>
          <p:nvPr/>
        </p:nvSpPr>
        <p:spPr>
          <a:xfrm>
            <a:off x="4661097" y="2892258"/>
            <a:ext cx="5238799" cy="261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latin typeface="Microsoft JhengHei"/>
              <a:ea typeface="Microsoft JhengHei"/>
            </a:endParaRPr>
          </a:p>
        </p:txBody>
      </p:sp>
      <p:pic>
        <p:nvPicPr>
          <p:cNvPr id="2" name="圖片 1" descr="一張含有 螢幕擷取畫面, 圖形, 圓形, 美工圖案 的圖片&#10;&#10;自動產生的描述">
            <a:extLst>
              <a:ext uri="{FF2B5EF4-FFF2-40B4-BE49-F238E27FC236}">
                <a16:creationId xmlns:a16="http://schemas.microsoft.com/office/drawing/2014/main" id="{12B54F63-A2D3-D0EB-C660-A96BA54F9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235" y="4825863"/>
            <a:ext cx="1914995" cy="181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7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B8D2E4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581;p59">
            <a:extLst>
              <a:ext uri="{FF2B5EF4-FFF2-40B4-BE49-F238E27FC236}">
                <a16:creationId xmlns:a16="http://schemas.microsoft.com/office/drawing/2014/main" id="{F92C24AD-8693-5DD7-EAE6-56D38EA2581D}"/>
              </a:ext>
            </a:extLst>
          </p:cNvPr>
          <p:cNvSpPr/>
          <p:nvPr/>
        </p:nvSpPr>
        <p:spPr>
          <a:xfrm rot="10800000">
            <a:off x="326501" y="364825"/>
            <a:ext cx="11538980" cy="6140961"/>
          </a:xfrm>
          <a:custGeom>
            <a:avLst/>
            <a:gdLst/>
            <a:ahLst/>
            <a:cxnLst/>
            <a:rect l="l" t="t" r="r" b="b"/>
            <a:pathLst>
              <a:path w="2138168" h="1173432" extrusionOk="0">
                <a:moveTo>
                  <a:pt x="10291" y="0"/>
                </a:moveTo>
                <a:lnTo>
                  <a:pt x="2127877" y="0"/>
                </a:lnTo>
                <a:cubicBezTo>
                  <a:pt x="2133560" y="0"/>
                  <a:pt x="2138168" y="4607"/>
                  <a:pt x="2138168" y="10291"/>
                </a:cubicBezTo>
                <a:lnTo>
                  <a:pt x="2138168" y="1163141"/>
                </a:lnTo>
                <a:cubicBezTo>
                  <a:pt x="2138168" y="1168824"/>
                  <a:pt x="2133560" y="1173432"/>
                  <a:pt x="2127877" y="1173432"/>
                </a:cubicBezTo>
                <a:lnTo>
                  <a:pt x="10291" y="1173432"/>
                </a:lnTo>
                <a:cubicBezTo>
                  <a:pt x="4607" y="1173432"/>
                  <a:pt x="0" y="1168824"/>
                  <a:pt x="0" y="1163141"/>
                </a:cubicBezTo>
                <a:lnTo>
                  <a:pt x="0" y="10291"/>
                </a:lnTo>
                <a:cubicBezTo>
                  <a:pt x="0" y="4607"/>
                  <a:pt x="4607" y="0"/>
                  <a:pt x="10291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585" name="Google Shape;585;p59"/>
          <p:cNvSpPr txBox="1"/>
          <p:nvPr/>
        </p:nvSpPr>
        <p:spPr>
          <a:xfrm>
            <a:off x="440267" y="262467"/>
            <a:ext cx="3380400" cy="1141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300" b="1">
                <a:solidFill>
                  <a:srgbClr val="156669"/>
                </a:solidFill>
                <a:latin typeface="Calibri"/>
                <a:cs typeface="Calibri"/>
              </a:rPr>
              <a:t>系統架構</a:t>
            </a:r>
            <a:endParaRPr lang="zh-TW" sz="5300" b="1">
              <a:solidFill>
                <a:srgbClr val="156669"/>
              </a:solidFill>
              <a:latin typeface="Calibri"/>
              <a:cs typeface="Calibri"/>
            </a:endParaRPr>
          </a:p>
        </p:txBody>
      </p:sp>
      <p:sp>
        <p:nvSpPr>
          <p:cNvPr id="3" name="投影片編號版面配置區 12">
            <a:extLst>
              <a:ext uri="{FF2B5EF4-FFF2-40B4-BE49-F238E27FC236}">
                <a16:creationId xmlns:a16="http://schemas.microsoft.com/office/drawing/2014/main" id="{12E797FD-1C51-6841-799E-CD4C7478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ea typeface="新細明體"/>
              </a:rPr>
              <a:pPr/>
              <a:t>20</a:t>
            </a:fld>
            <a:r>
              <a:rPr lang="zh-TW" altLang="en-US" sz="2400" b="1">
                <a:solidFill>
                  <a:schemeClr val="tx1"/>
                </a:solidFill>
                <a:ea typeface="新細明體"/>
              </a:rPr>
              <a:t>  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5A23A475-9681-0AA5-1332-F7ED7584DBAF}"/>
              </a:ext>
            </a:extLst>
          </p:cNvPr>
          <p:cNvGraphicFramePr/>
          <p:nvPr/>
        </p:nvGraphicFramePr>
        <p:xfrm>
          <a:off x="3489466" y="542905"/>
          <a:ext cx="3250079" cy="577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29" name="直線單箭頭接點 828">
            <a:extLst>
              <a:ext uri="{FF2B5EF4-FFF2-40B4-BE49-F238E27FC236}">
                <a16:creationId xmlns:a16="http://schemas.microsoft.com/office/drawing/2014/main" id="{15B0F8B5-38DE-CB39-DFDE-DD57AFD030BC}"/>
              </a:ext>
            </a:extLst>
          </p:cNvPr>
          <p:cNvCxnSpPr/>
          <p:nvPr/>
        </p:nvCxnSpPr>
        <p:spPr>
          <a:xfrm>
            <a:off x="6479682" y="2945257"/>
            <a:ext cx="81578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5" name="直線單箭頭接點 934">
            <a:extLst>
              <a:ext uri="{FF2B5EF4-FFF2-40B4-BE49-F238E27FC236}">
                <a16:creationId xmlns:a16="http://schemas.microsoft.com/office/drawing/2014/main" id="{D36005D7-C410-48EE-869E-9DACCE4C07F9}"/>
              </a:ext>
            </a:extLst>
          </p:cNvPr>
          <p:cNvCxnSpPr>
            <a:cxnSpLocks/>
          </p:cNvCxnSpPr>
          <p:nvPr/>
        </p:nvCxnSpPr>
        <p:spPr>
          <a:xfrm>
            <a:off x="6479681" y="5988097"/>
            <a:ext cx="815789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3" name="文字方塊 1482">
            <a:extLst>
              <a:ext uri="{FF2B5EF4-FFF2-40B4-BE49-F238E27FC236}">
                <a16:creationId xmlns:a16="http://schemas.microsoft.com/office/drawing/2014/main" id="{F4EE60A0-9BE6-4A61-7084-5F6E895B8CB2}"/>
              </a:ext>
            </a:extLst>
          </p:cNvPr>
          <p:cNvSpPr txBox="1"/>
          <p:nvPr/>
        </p:nvSpPr>
        <p:spPr>
          <a:xfrm>
            <a:off x="7299929" y="2660819"/>
            <a:ext cx="18126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>
                <a:latin typeface="Microsoft JhengHei"/>
                <a:ea typeface="Microsoft JhengHei"/>
              </a:rPr>
              <a:t>Model 1:</a:t>
            </a:r>
          </a:p>
          <a:p>
            <a:r>
              <a:rPr lang="zh-TW" altLang="en-US" sz="1600" b="1">
                <a:latin typeface="Microsoft JhengHei"/>
                <a:ea typeface="Microsoft JhengHei"/>
              </a:rPr>
              <a:t>自動偵測檢驗圈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4417A06-30EA-A0FD-8B91-CA0FC34828F2}"/>
              </a:ext>
            </a:extLst>
          </p:cNvPr>
          <p:cNvSpPr txBox="1"/>
          <p:nvPr/>
        </p:nvSpPr>
        <p:spPr>
          <a:xfrm>
            <a:off x="7299139" y="4753994"/>
            <a:ext cx="15557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600" b="1">
                <a:latin typeface="Microsoft JhengHei"/>
                <a:ea typeface="Microsoft JhengHei"/>
              </a:rPr>
              <a:t>Model 2:</a:t>
            </a:r>
          </a:p>
          <a:p>
            <a:r>
              <a:rPr lang="zh-TW" altLang="en-US" sz="1600" b="1">
                <a:latin typeface="Microsoft JhengHei"/>
                <a:ea typeface="Microsoft JhengHei"/>
              </a:rPr>
              <a:t>圖像分成四類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空白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陰性</a:t>
            </a:r>
            <a:endParaRPr lang="zh-TW" b="1">
              <a:latin typeface="Aptos" panose="020B0004020202020204"/>
              <a:ea typeface="新細明體"/>
            </a:endParaRP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陽性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1600" b="1">
                <a:latin typeface="Microsoft JhengHei"/>
                <a:ea typeface="Microsoft JhengHei"/>
              </a:rPr>
              <a:t>陰陽未定</a:t>
            </a:r>
          </a:p>
        </p:txBody>
      </p:sp>
    </p:spTree>
    <p:extLst>
      <p:ext uri="{BB962C8B-B14F-4D97-AF65-F5344CB8AC3E}">
        <p14:creationId xmlns:p14="http://schemas.microsoft.com/office/powerpoint/2010/main" val="174104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45" name="Google Shape;245;p33"/>
          <p:cNvSpPr txBox="1"/>
          <p:nvPr/>
        </p:nvSpPr>
        <p:spPr>
          <a:xfrm>
            <a:off x="773125" y="2120978"/>
            <a:ext cx="11000213" cy="3347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梅毒</a:t>
            </a:r>
            <a:r>
              <a:rPr lang="zh-TW" altLang="en-US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的</a:t>
            </a:r>
            <a:r>
              <a:rPr lang="zh-TW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影響力</a:t>
            </a:r>
            <a:r>
              <a:rPr lang="zh-TW" altLang="en-US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可以從</a:t>
            </a:r>
            <a:endParaRPr lang="en-US" altLang="zh-TW" sz="35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50800">
              <a:lnSpc>
                <a:spcPct val="150000"/>
              </a:lnSpc>
              <a:buClr>
                <a:srgbClr val="156669"/>
              </a:buClr>
              <a:buSzPts val="3000"/>
            </a:pPr>
            <a:r>
              <a:rPr lang="zh-TW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台灣梅毒的</a:t>
            </a:r>
            <a:r>
              <a:rPr lang="zh-TW" altLang="en-US" sz="3500" b="1">
                <a:solidFill>
                  <a:srgbClr val="C00000"/>
                </a:solidFill>
                <a:latin typeface="Calibri"/>
                <a:ea typeface="Microsoft JhengHei"/>
                <a:cs typeface="Calibri"/>
                <a:sym typeface="Calibri"/>
              </a:rPr>
              <a:t>確定病例數</a:t>
            </a:r>
            <a:endParaRPr lang="zh-TW" altLang="en-US" sz="35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50800">
              <a:lnSpc>
                <a:spcPct val="150000"/>
              </a:lnSpc>
              <a:buSzPts val="3000"/>
            </a:pPr>
            <a:r>
              <a:rPr lang="zh-TW" altLang="en-US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逐漸</a:t>
            </a:r>
            <a:r>
              <a:rPr lang="zh-TW" sz="3500" b="1">
                <a:solidFill>
                  <a:srgbClr val="CC0000"/>
                </a:solidFill>
                <a:latin typeface="Calibri"/>
                <a:ea typeface="Microsoft JhengHei"/>
                <a:cs typeface="Calibri"/>
                <a:sym typeface="Calibri"/>
              </a:rPr>
              <a:t>上升</a:t>
            </a:r>
            <a:r>
              <a:rPr lang="zh-TW" altLang="en-US" sz="35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中發現</a:t>
            </a:r>
            <a:endParaRPr lang="zh-TW" altLang="en-US" sz="35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50800">
              <a:lnSpc>
                <a:spcPct val="150000"/>
              </a:lnSpc>
              <a:buClr>
                <a:srgbClr val="156669"/>
              </a:buClr>
              <a:buSzPts val="3000"/>
            </a:pP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  </a:t>
            </a:r>
            <a:endParaRPr lang="en-US" altLang="zh-TW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599986">
            <a:off x="3811365" y="3720063"/>
            <a:ext cx="1526206" cy="15879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投影片編號版面配置區 12">
            <a:extLst>
              <a:ext uri="{FF2B5EF4-FFF2-40B4-BE49-F238E27FC236}">
                <a16:creationId xmlns:a16="http://schemas.microsoft.com/office/drawing/2014/main" id="{BE862D8E-F79C-018F-A4C6-A25D70CE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3</a:t>
            </a:fld>
            <a:r>
              <a:rPr lang="zh-TW" altLang="en-US" sz="28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</a:t>
            </a:r>
          </a:p>
        </p:txBody>
      </p:sp>
      <p:sp>
        <p:nvSpPr>
          <p:cNvPr id="4" name="Google Shape;350;p39">
            <a:extLst>
              <a:ext uri="{FF2B5EF4-FFF2-40B4-BE49-F238E27FC236}">
                <a16:creationId xmlns:a16="http://schemas.microsoft.com/office/drawing/2014/main" id="{EF5DAF4D-9226-497E-AE91-AB6A5DC7CFAC}"/>
              </a:ext>
            </a:extLst>
          </p:cNvPr>
          <p:cNvSpPr txBox="1"/>
          <p:nvPr/>
        </p:nvSpPr>
        <p:spPr>
          <a:xfrm>
            <a:off x="185777" y="6171376"/>
            <a:ext cx="1155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何承懋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, &amp;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何茂旺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. (2017).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反順序 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(</a:t>
            </a:r>
            <a:r>
              <a:rPr lang="af-ZA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reverse algorithm)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與傳統梅毒檢驗流程的異同及對臨床梅毒診斷可能帶來的影響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.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感染控制雜誌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, 27(5), 222-232.</a:t>
            </a:r>
            <a:endParaRPr lang="zh-TW" altLang="en-US" sz="1200">
              <a:latin typeface="Microsoft JhengHei"/>
              <a:ea typeface="Microsoft JhengHe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圖片 5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27E9F748-AB43-0FB1-B33A-F30BF5793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131" y="1880780"/>
            <a:ext cx="5832326" cy="30919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9C9A722-6F79-CAF1-C61B-A6E5060BDA89}"/>
              </a:ext>
            </a:extLst>
          </p:cNvPr>
          <p:cNvSpPr txBox="1"/>
          <p:nvPr/>
        </p:nvSpPr>
        <p:spPr>
          <a:xfrm>
            <a:off x="6824438" y="5044537"/>
            <a:ext cx="38827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zh-TW" altLang="en-US" sz="2800" b="1">
                <a:solidFill>
                  <a:srgbClr val="156669"/>
                </a:solidFill>
                <a:latin typeface="Microsoft JhengHei"/>
                <a:ea typeface="Microsoft JhengHei"/>
              </a:rPr>
              <a:t> </a:t>
            </a:r>
            <a:r>
              <a:rPr lang="zh-TW" altLang="en-US" sz="2800" b="1">
                <a:latin typeface="Microsoft JhengHei"/>
                <a:ea typeface="Microsoft JhengHei"/>
              </a:rPr>
              <a:t>2014~2023發生率</a:t>
            </a:r>
          </a:p>
        </p:txBody>
      </p:sp>
      <p:sp>
        <p:nvSpPr>
          <p:cNvPr id="5" name="Google Shape;454;p47">
            <a:extLst>
              <a:ext uri="{FF2B5EF4-FFF2-40B4-BE49-F238E27FC236}">
                <a16:creationId xmlns:a16="http://schemas.microsoft.com/office/drawing/2014/main" id="{EC5E1269-BB0F-F954-32E3-1497508E4279}"/>
              </a:ext>
            </a:extLst>
          </p:cNvPr>
          <p:cNvSpPr txBox="1"/>
          <p:nvPr/>
        </p:nvSpPr>
        <p:spPr>
          <a:xfrm>
            <a:off x="777175" y="906875"/>
            <a:ext cx="518760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背景</a:t>
            </a:r>
            <a:endParaRPr lang="zh-TW" altLang="en-US" sz="450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8158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33">
            <a:extLst>
              <a:ext uri="{FF2B5EF4-FFF2-40B4-BE49-F238E27FC236}">
                <a16:creationId xmlns:a16="http://schemas.microsoft.com/office/drawing/2014/main" id="{562F587F-3903-EEE9-3E1B-A09D0FB1A972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203" name="Google Shape;203;p28"/>
          <p:cNvPicPr preferRelativeResize="0"/>
          <p:nvPr/>
        </p:nvPicPr>
        <p:blipFill rotWithShape="1">
          <a:blip r:embed="rId3">
            <a:alphaModFix/>
          </a:blip>
          <a:srcRect l="10599" t="2305" r="16450"/>
          <a:stretch/>
        </p:blipFill>
        <p:spPr>
          <a:xfrm rot="4">
            <a:off x="8449511" y="1012557"/>
            <a:ext cx="2697999" cy="241023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3277584" y="6270200"/>
            <a:ext cx="5631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altLang="zh-TW" sz="1300" u="sng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Brief History of Laboratory Diagnostics for Syphilis</a:t>
            </a:r>
          </a:p>
          <a:p>
            <a:pPr algn="ctr"/>
            <a:r>
              <a:rPr lang="af-ZA" sz="1300">
                <a:solidFill>
                  <a:srgbClr val="156669"/>
                </a:solidFill>
                <a:ea typeface="Microsoft JhengHei"/>
              </a:rPr>
              <a:t>https://phil.cdc.gov/Details.aspx?pid=836</a:t>
            </a:r>
            <a:endParaRPr lang="af-ZA"/>
          </a:p>
        </p:txBody>
      </p:sp>
      <p:sp>
        <p:nvSpPr>
          <p:cNvPr id="4" name="投影片編號版面配置區 12">
            <a:extLst>
              <a:ext uri="{FF2B5EF4-FFF2-40B4-BE49-F238E27FC236}">
                <a16:creationId xmlns:a16="http://schemas.microsoft.com/office/drawing/2014/main" id="{2D8202B6-8466-4381-12B9-0B172488A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4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58B0CF-329A-5E8A-2797-5CD599196497}"/>
              </a:ext>
            </a:extLst>
          </p:cNvPr>
          <p:cNvSpPr txBox="1"/>
          <p:nvPr/>
        </p:nvSpPr>
        <p:spPr>
          <a:xfrm>
            <a:off x="8445830" y="3425813"/>
            <a:ext cx="275549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000" b="1">
                <a:ea typeface="新細明體"/>
              </a:rPr>
              <a:t>梅毒螺旋體經銀染法</a:t>
            </a:r>
            <a:endParaRPr lang="zh-TW" sz="2000">
              <a:ea typeface="新細明體"/>
            </a:endParaRPr>
          </a:p>
          <a:p>
            <a:pPr algn="l"/>
            <a:r>
              <a:rPr lang="zh-TW" altLang="en-US" sz="2000" b="1">
                <a:ea typeface="新細明體"/>
              </a:rPr>
              <a:t>在顯微鏡下影像</a:t>
            </a:r>
            <a:endParaRPr lang="zh-TW" sz="2000"/>
          </a:p>
        </p:txBody>
      </p:sp>
      <p:sp>
        <p:nvSpPr>
          <p:cNvPr id="6" name="Google Shape;201;p28">
            <a:extLst>
              <a:ext uri="{FF2B5EF4-FFF2-40B4-BE49-F238E27FC236}">
                <a16:creationId xmlns:a16="http://schemas.microsoft.com/office/drawing/2014/main" id="{E4CD8637-45FA-DFD6-2D94-476E6382D778}"/>
              </a:ext>
            </a:extLst>
          </p:cNvPr>
          <p:cNvSpPr txBox="1"/>
          <p:nvPr/>
        </p:nvSpPr>
        <p:spPr>
          <a:xfrm>
            <a:off x="1079489" y="1010391"/>
            <a:ext cx="197126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9986"/>
              </a:lnSpc>
            </a:pPr>
            <a:r>
              <a:rPr lang="en-US" altLang="zh-TW" sz="4500" b="1" err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梅毒</a:t>
            </a:r>
            <a:r>
              <a:rPr lang="en-US" altLang="zh-TW" sz="44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</a:rPr>
              <a:t> </a:t>
            </a:r>
          </a:p>
        </p:txBody>
      </p:sp>
      <p:sp>
        <p:nvSpPr>
          <p:cNvPr id="11" name="Google Shape;390;p43">
            <a:extLst>
              <a:ext uri="{FF2B5EF4-FFF2-40B4-BE49-F238E27FC236}">
                <a16:creationId xmlns:a16="http://schemas.microsoft.com/office/drawing/2014/main" id="{64A99FAF-2E98-F062-8698-C3207E172762}"/>
              </a:ext>
            </a:extLst>
          </p:cNvPr>
          <p:cNvSpPr txBox="1"/>
          <p:nvPr/>
        </p:nvSpPr>
        <p:spPr>
          <a:xfrm>
            <a:off x="1078380" y="3225744"/>
            <a:ext cx="9441180" cy="73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558165">
              <a:buClr>
                <a:srgbClr val="156669"/>
              </a:buClr>
              <a:buSzPts val="3000"/>
              <a:buChar char="●"/>
            </a:pPr>
            <a:r>
              <a:rPr lang="zh-TW" altLang="en-US" sz="3500" b="1">
                <a:solidFill>
                  <a:srgbClr val="156669"/>
                </a:solidFill>
                <a:latin typeface="Microsoft JhengHei"/>
                <a:ea typeface="Microsoft JhengHei"/>
              </a:rPr>
              <a:t>早期，</a:t>
            </a:r>
            <a:r>
              <a:rPr lang="zh-TW" altLang="en-US" sz="3500" b="1">
                <a:solidFill>
                  <a:srgbClr val="C00000"/>
                </a:solidFill>
                <a:latin typeface="Microsoft JhengHei"/>
                <a:ea typeface="Microsoft JhengHei"/>
              </a:rPr>
              <a:t>傳染性強</a:t>
            </a:r>
            <a:r>
              <a:rPr lang="zh-TW" altLang="en-US" sz="3500" b="1">
                <a:solidFill>
                  <a:srgbClr val="156669"/>
                </a:solidFill>
                <a:latin typeface="Microsoft JhengHei"/>
                <a:ea typeface="Microsoft JhengHei"/>
              </a:rPr>
              <a:t>，有機會根治</a:t>
            </a:r>
            <a:endParaRPr lang="zh-TW" sz="4000" b="1">
              <a:solidFill>
                <a:srgbClr val="156669"/>
              </a:solidFill>
              <a:latin typeface="Calibri"/>
              <a:cs typeface="Calibri"/>
            </a:endParaRPr>
          </a:p>
        </p:txBody>
      </p:sp>
      <p:sp>
        <p:nvSpPr>
          <p:cNvPr id="12" name="Google Shape;390;p43">
            <a:extLst>
              <a:ext uri="{FF2B5EF4-FFF2-40B4-BE49-F238E27FC236}">
                <a16:creationId xmlns:a16="http://schemas.microsoft.com/office/drawing/2014/main" id="{10BEB71B-3230-1FA5-AAE3-0410BCB24D33}"/>
              </a:ext>
            </a:extLst>
          </p:cNvPr>
          <p:cNvSpPr txBox="1"/>
          <p:nvPr/>
        </p:nvSpPr>
        <p:spPr>
          <a:xfrm>
            <a:off x="1078380" y="4242257"/>
            <a:ext cx="9441180" cy="73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558165">
              <a:buClr>
                <a:srgbClr val="156669"/>
              </a:buClr>
              <a:buSzPts val="3000"/>
              <a:buChar char="●"/>
            </a:pPr>
            <a:r>
              <a:rPr lang="zh-TW" sz="3500" b="1">
                <a:solidFill>
                  <a:srgbClr val="156669"/>
                </a:solidFill>
                <a:latin typeface="Microsoft JhengHei"/>
                <a:ea typeface="Microsoft JhengHei"/>
              </a:rPr>
              <a:t>晚期，重要器官</a:t>
            </a:r>
            <a:r>
              <a:rPr lang="zh-TW" sz="3500" b="1">
                <a:solidFill>
                  <a:srgbClr val="C00000"/>
                </a:solidFill>
                <a:latin typeface="Microsoft JhengHei"/>
                <a:ea typeface="Microsoft JhengHei"/>
              </a:rPr>
              <a:t>永久性損傷甚至死亡</a:t>
            </a:r>
            <a:endParaRPr lang="zh-TW" sz="4000" b="1">
              <a:solidFill>
                <a:srgbClr val="156669"/>
              </a:solidFill>
              <a:latin typeface="Calibri"/>
              <a:cs typeface="Calibri"/>
            </a:endParaRPr>
          </a:p>
        </p:txBody>
      </p:sp>
      <p:sp>
        <p:nvSpPr>
          <p:cNvPr id="14" name="Google Shape;390;p43">
            <a:extLst>
              <a:ext uri="{FF2B5EF4-FFF2-40B4-BE49-F238E27FC236}">
                <a16:creationId xmlns:a16="http://schemas.microsoft.com/office/drawing/2014/main" id="{DEF8D965-4877-C564-4F17-0DECA8B70102}"/>
              </a:ext>
            </a:extLst>
          </p:cNvPr>
          <p:cNvSpPr txBox="1"/>
          <p:nvPr/>
        </p:nvSpPr>
        <p:spPr>
          <a:xfrm>
            <a:off x="1078380" y="2219931"/>
            <a:ext cx="9441180" cy="739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558165">
              <a:buClr>
                <a:srgbClr val="156669"/>
              </a:buClr>
              <a:buSzPts val="3000"/>
              <a:buChar char="●"/>
            </a:pPr>
            <a:r>
              <a:rPr lang="zh-TW" altLang="en-US" sz="3500" b="1">
                <a:solidFill>
                  <a:srgbClr val="156669"/>
                </a:solidFill>
                <a:latin typeface="Microsoft JhengHei"/>
                <a:ea typeface="Microsoft JhengHei"/>
              </a:rPr>
              <a:t>病原體 : </a:t>
            </a:r>
            <a:r>
              <a:rPr lang="zh-TW" altLang="en-US" sz="3500" b="1">
                <a:solidFill>
                  <a:srgbClr val="C00000"/>
                </a:solidFill>
                <a:latin typeface="Microsoft JhengHei"/>
                <a:ea typeface="Microsoft JhengHei"/>
              </a:rPr>
              <a:t>梅毒螺旋體</a:t>
            </a:r>
            <a:endParaRPr lang="zh-TW" altLang="en-US" sz="3500" b="1">
              <a:solidFill>
                <a:srgbClr val="156669"/>
              </a:solidFill>
              <a:latin typeface="Microsoft JhengHei"/>
              <a:ea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4;p33">
            <a:extLst>
              <a:ext uri="{FF2B5EF4-FFF2-40B4-BE49-F238E27FC236}">
                <a16:creationId xmlns:a16="http://schemas.microsoft.com/office/drawing/2014/main" id="{FA8B71FD-6751-13A8-8F89-2771CF7EA4F2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89" name="Google Shape;389;p43"/>
          <p:cNvSpPr txBox="1"/>
          <p:nvPr/>
        </p:nvSpPr>
        <p:spPr>
          <a:xfrm>
            <a:off x="677402" y="737745"/>
            <a:ext cx="10169595" cy="149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快速梅毒血漿反應素試驗</a:t>
            </a:r>
            <a:endParaRPr lang="zh-TW" sz="4500" b="1">
              <a:solidFill>
                <a:srgbClr val="156669"/>
              </a:solidFill>
              <a:latin typeface="Microsoft JhengHei"/>
              <a:ea typeface="Microsoft JhengHei"/>
            </a:endParaRPr>
          </a:p>
          <a:p>
            <a:r>
              <a:rPr lang="en-US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(rapid</a:t>
            </a:r>
            <a:r>
              <a:rPr lang="zh-TW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 </a:t>
            </a:r>
            <a:r>
              <a:rPr lang="en-US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plasma</a:t>
            </a:r>
            <a:r>
              <a:rPr lang="zh-TW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 </a:t>
            </a:r>
            <a:r>
              <a:rPr lang="en-US" sz="3600" err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reagin</a:t>
            </a:r>
            <a:r>
              <a:rPr lang="en-US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,</a:t>
            </a:r>
            <a:r>
              <a:rPr lang="zh-TW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RPR</a:t>
            </a:r>
            <a:r>
              <a:rPr lang="en-US" sz="3600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)</a:t>
            </a:r>
            <a:endParaRPr lang="zh-TW" sz="3600">
              <a:solidFill>
                <a:srgbClr val="156669"/>
              </a:solidFill>
              <a:latin typeface="Microsoft JhengHei"/>
              <a:ea typeface="Microsoft JhengHei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666488" y="3242172"/>
            <a:ext cx="10851910" cy="84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lvl="0" indent="-558165" algn="l" rtl="0">
              <a:spcBef>
                <a:spcPts val="0"/>
              </a:spcBef>
              <a:spcAft>
                <a:spcPts val="0"/>
              </a:spcAft>
              <a:buClr>
                <a:srgbClr val="156669"/>
              </a:buClr>
              <a:buSzPts val="3000"/>
              <a:buChar char="●"/>
            </a:pPr>
            <a:r>
              <a:rPr lang="zh-TW" sz="4000" b="1">
                <a:solidFill>
                  <a:srgbClr val="156669"/>
                </a:solidFill>
                <a:ea typeface="Microsoft JhengHei"/>
              </a:rPr>
              <a:t>抗原溶液中有</a:t>
            </a:r>
            <a:r>
              <a:rPr lang="zh-TW" sz="4000" b="1">
                <a:solidFill>
                  <a:srgbClr val="CC0000"/>
                </a:solidFill>
                <a:ea typeface="Microsoft JhengHei"/>
              </a:rPr>
              <a:t>碳粒子</a:t>
            </a:r>
          </a:p>
        </p:txBody>
      </p:sp>
      <p:sp>
        <p:nvSpPr>
          <p:cNvPr id="391" name="Google Shape;391;p43"/>
          <p:cNvSpPr txBox="1"/>
          <p:nvPr/>
        </p:nvSpPr>
        <p:spPr>
          <a:xfrm>
            <a:off x="764498" y="4079460"/>
            <a:ext cx="114280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{</a:t>
            </a:r>
            <a:endParaRPr lang="zh-TW" altLang="en-US" sz="125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2773916" y="5303811"/>
            <a:ext cx="992996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>
                <a:solidFill>
                  <a:srgbClr val="156669"/>
                </a:solidFill>
                <a:latin typeface="Microsoft JhengHei"/>
              </a:rPr>
              <a:t>=&gt;</a:t>
            </a:r>
            <a:r>
              <a:rPr lang="zh-TW" sz="4000" b="1">
                <a:solidFill>
                  <a:srgbClr val="BF1514"/>
                </a:solidFill>
                <a:latin typeface="Microsoft JhengHei"/>
                <a:ea typeface="Microsoft JhengHei"/>
              </a:rPr>
              <a:t>均質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</a:rPr>
              <a:t>灰色懸浮液</a:t>
            </a:r>
            <a:endParaRPr lang="zh-TW" sz="2100">
              <a:solidFill>
                <a:schemeClr val="dk1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2770867" y="4182953"/>
            <a:ext cx="9674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4000" b="1">
                <a:solidFill>
                  <a:srgbClr val="156669"/>
                </a:solidFill>
                <a:latin typeface="Microsoft JhengHei"/>
                <a:ea typeface="Microsoft JhengHei"/>
              </a:rPr>
              <a:t>=&gt;</a:t>
            </a:r>
            <a:r>
              <a:rPr lang="zh-TW" sz="4000" b="1">
                <a:solidFill>
                  <a:srgbClr val="CC0000"/>
                </a:solidFill>
                <a:latin typeface="Microsoft JhengHei"/>
                <a:ea typeface="Microsoft JhengHei"/>
              </a:rPr>
              <a:t>凝集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</a:rPr>
              <a:t>黑色凝塊</a:t>
            </a:r>
          </a:p>
        </p:txBody>
      </p:sp>
      <p:sp>
        <p:nvSpPr>
          <p:cNvPr id="394" name="Google Shape;394;p43"/>
          <p:cNvSpPr txBox="1"/>
          <p:nvPr/>
        </p:nvSpPr>
        <p:spPr>
          <a:xfrm>
            <a:off x="1499429" y="4245164"/>
            <a:ext cx="12684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>
                <a:solidFill>
                  <a:srgbClr val="CC0000"/>
                </a:solidFill>
                <a:latin typeface="Microsoft JhengHei"/>
                <a:ea typeface="Microsoft JhengHei"/>
                <a:cs typeface="Calibri"/>
                <a:sym typeface="Calibri"/>
              </a:rPr>
              <a:t>陽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性</a:t>
            </a:r>
            <a:endParaRPr lang="en-US" altLang="zh-TW" sz="4000" b="1">
              <a:solidFill>
                <a:srgbClr val="156669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395" name="Google Shape;395;p43"/>
          <p:cNvSpPr txBox="1"/>
          <p:nvPr/>
        </p:nvSpPr>
        <p:spPr>
          <a:xfrm>
            <a:off x="1496389" y="5307877"/>
            <a:ext cx="1268400" cy="8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>
                <a:solidFill>
                  <a:srgbClr val="0B5394"/>
                </a:solidFill>
                <a:latin typeface="Microsoft JhengHei"/>
                <a:ea typeface="Microsoft JhengHei"/>
                <a:cs typeface="Calibri"/>
                <a:sym typeface="Calibri"/>
              </a:rPr>
              <a:t>陰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性</a:t>
            </a:r>
          </a:p>
        </p:txBody>
      </p:sp>
      <p:sp>
        <p:nvSpPr>
          <p:cNvPr id="5" name="Google Shape;390;p43">
            <a:extLst>
              <a:ext uri="{FF2B5EF4-FFF2-40B4-BE49-F238E27FC236}">
                <a16:creationId xmlns:a16="http://schemas.microsoft.com/office/drawing/2014/main" id="{F030E7BE-4FE3-6A5A-3186-D17C3B68D16C}"/>
              </a:ext>
            </a:extLst>
          </p:cNvPr>
          <p:cNvSpPr txBox="1"/>
          <p:nvPr/>
        </p:nvSpPr>
        <p:spPr>
          <a:xfrm>
            <a:off x="676785" y="2284523"/>
            <a:ext cx="10851910" cy="84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8965" indent="-558165">
              <a:buClr>
                <a:srgbClr val="156669"/>
              </a:buClr>
              <a:buSzPts val="3000"/>
              <a:buChar char="●"/>
            </a:pPr>
            <a:r>
              <a:rPr lang="zh-TW" altLang="en-US" sz="4000" b="1">
                <a:solidFill>
                  <a:srgbClr val="C00000"/>
                </a:solidFill>
                <a:latin typeface="Microsoft JhengHei"/>
                <a:ea typeface="Microsoft JhengHei"/>
              </a:rPr>
              <a:t>偽陰性率較低，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</a:rPr>
              <a:t>適合</a:t>
            </a:r>
            <a:r>
              <a:rPr lang="zh-TW" altLang="en-US" sz="4000" b="1">
                <a:solidFill>
                  <a:srgbClr val="C00000"/>
                </a:solidFill>
                <a:latin typeface="Microsoft JhengHei"/>
                <a:ea typeface="Microsoft JhengHei"/>
              </a:rPr>
              <a:t>普篩</a:t>
            </a:r>
            <a:endParaRPr lang="zh-TW" altLang="en-US" sz="4000" b="1">
              <a:solidFill>
                <a:srgbClr val="C00000"/>
              </a:solidFill>
              <a:ea typeface="Microsoft JhengHei"/>
            </a:endParaRPr>
          </a:p>
        </p:txBody>
      </p:sp>
      <p:pic>
        <p:nvPicPr>
          <p:cNvPr id="2" name="圖片 1" descr="一張含有 盤子類餐具, 餐具, 食物 的圖片&#10;&#10;自動產生的描述">
            <a:extLst>
              <a:ext uri="{FF2B5EF4-FFF2-40B4-BE49-F238E27FC236}">
                <a16:creationId xmlns:a16="http://schemas.microsoft.com/office/drawing/2014/main" id="{76C633FD-DC97-AB54-2313-D17BE187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3" b="6290"/>
          <a:stretch/>
        </p:blipFill>
        <p:spPr>
          <a:xfrm>
            <a:off x="7189941" y="2087547"/>
            <a:ext cx="4367356" cy="20704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D9EBD26-915E-7DB8-C917-FEB4FA9A5279}"/>
              </a:ext>
            </a:extLst>
          </p:cNvPr>
          <p:cNvSpPr txBox="1"/>
          <p:nvPr/>
        </p:nvSpPr>
        <p:spPr>
          <a:xfrm>
            <a:off x="7511164" y="4235467"/>
            <a:ext cx="1692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sz="2400" b="1">
                <a:latin typeface="Microsoft JhengHei"/>
                <a:ea typeface="Microsoft JhengHei"/>
              </a:rPr>
              <a:t>陽性凝集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CC0F82-8B19-7C11-C05D-318434DA5F73}"/>
              </a:ext>
            </a:extLst>
          </p:cNvPr>
          <p:cNvSpPr txBox="1"/>
          <p:nvPr/>
        </p:nvSpPr>
        <p:spPr>
          <a:xfrm>
            <a:off x="9714787" y="4235467"/>
            <a:ext cx="1692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sz="2400" b="1">
                <a:latin typeface="Microsoft JhengHei"/>
                <a:ea typeface="Microsoft JhengHei"/>
              </a:rPr>
              <a:t>陰性均質</a:t>
            </a:r>
          </a:p>
        </p:txBody>
      </p:sp>
      <p:sp>
        <p:nvSpPr>
          <p:cNvPr id="9" name="投影片編號版面配置區 12">
            <a:extLst>
              <a:ext uri="{FF2B5EF4-FFF2-40B4-BE49-F238E27FC236}">
                <a16:creationId xmlns:a16="http://schemas.microsoft.com/office/drawing/2014/main" id="{EFF6D599-70CB-1C8D-BAEE-EE1CAAD70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5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sp>
        <p:nvSpPr>
          <p:cNvPr id="4" name="Google Shape;350;p39">
            <a:extLst>
              <a:ext uri="{FF2B5EF4-FFF2-40B4-BE49-F238E27FC236}">
                <a16:creationId xmlns:a16="http://schemas.microsoft.com/office/drawing/2014/main" id="{0F2DEB5A-2520-A49D-E802-BE8B51B30156}"/>
              </a:ext>
            </a:extLst>
          </p:cNvPr>
          <p:cNvSpPr txBox="1"/>
          <p:nvPr/>
        </p:nvSpPr>
        <p:spPr>
          <a:xfrm>
            <a:off x="205994" y="6419177"/>
            <a:ext cx="1155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何承懋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, &amp;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何茂旺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. (2017).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反順序 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(</a:t>
            </a:r>
            <a:r>
              <a:rPr lang="af-ZA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reverse algorithm)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與傳統梅毒檢驗流程的異同及對臨床梅毒診斷可能帶來的影響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. </a:t>
            </a: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感染控制雜誌</a:t>
            </a:r>
            <a:r>
              <a:rPr lang="en-US" altLang="zh-TW" sz="1200">
                <a:latin typeface="Microsoft JhengHei"/>
                <a:ea typeface="Microsoft JhengHei"/>
                <a:cs typeface="Calibri"/>
                <a:sym typeface="Calibri"/>
                <a:hlinkClick r:id="rId4"/>
              </a:rPr>
              <a:t>, 27(5), 222-232.</a:t>
            </a:r>
            <a:endParaRPr lang="zh-TW" altLang="en-US" sz="1200">
              <a:latin typeface="Microsoft JhengHei"/>
              <a:ea typeface="Microsoft JhengHe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Google Shape;350;p39">
            <a:extLst>
              <a:ext uri="{FF2B5EF4-FFF2-40B4-BE49-F238E27FC236}">
                <a16:creationId xmlns:a16="http://schemas.microsoft.com/office/drawing/2014/main" id="{03E3441A-2888-4E4C-07A8-4FC902A3F647}"/>
              </a:ext>
            </a:extLst>
          </p:cNvPr>
          <p:cNvSpPr txBox="1"/>
          <p:nvPr/>
        </p:nvSpPr>
        <p:spPr>
          <a:xfrm>
            <a:off x="351670" y="6564853"/>
            <a:ext cx="115544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zh-TW" altLang="en-US" sz="1200">
                <a:latin typeface="Microsoft JhengHei"/>
                <a:ea typeface="Microsoft JhengHei"/>
                <a:cs typeface="Calibri"/>
                <a:sym typeface="Calibri"/>
                <a:hlinkClick r:id="rId5"/>
              </a:rPr>
              <a:t>Ratnam, S. (2005). The laboratory diagnosis of syphilis. Canadian Journal of Infectious Diseases and Medical Microbiology, 16(1), 45-51.</a:t>
            </a:r>
            <a:endParaRPr lang="zh-TW" altLang="en-US" sz="1200">
              <a:latin typeface="Microsoft JhengHei"/>
              <a:ea typeface="Microsoft JhengHei"/>
              <a:cs typeface="Calibri"/>
              <a:hlinkClick r:id="rId5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04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44;p33">
            <a:extLst>
              <a:ext uri="{FF2B5EF4-FFF2-40B4-BE49-F238E27FC236}">
                <a16:creationId xmlns:a16="http://schemas.microsoft.com/office/drawing/2014/main" id="{3C0F9208-411C-6C45-9C82-B686AFC457C2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78" name="Google Shape;478;p49"/>
          <p:cNvSpPr/>
          <p:nvPr/>
        </p:nvSpPr>
        <p:spPr>
          <a:xfrm flipH="1">
            <a:off x="292884" y="4468898"/>
            <a:ext cx="1645331" cy="2206025"/>
          </a:xfrm>
          <a:custGeom>
            <a:avLst/>
            <a:gdLst/>
            <a:ahLst/>
            <a:cxnLst/>
            <a:rect l="l" t="t" r="r" b="b"/>
            <a:pathLst>
              <a:path w="1848686" h="3008217" extrusionOk="0">
                <a:moveTo>
                  <a:pt x="1848686" y="0"/>
                </a:moveTo>
                <a:lnTo>
                  <a:pt x="0" y="0"/>
                </a:lnTo>
                <a:lnTo>
                  <a:pt x="0" y="3008217"/>
                </a:lnTo>
                <a:lnTo>
                  <a:pt x="1848686" y="3008217"/>
                </a:lnTo>
                <a:lnTo>
                  <a:pt x="184868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0" name="Google Shape;480;p49"/>
          <p:cNvSpPr txBox="1"/>
          <p:nvPr/>
        </p:nvSpPr>
        <p:spPr>
          <a:xfrm>
            <a:off x="938196" y="2375585"/>
            <a:ext cx="10706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3255" lvl="1" indent="-329565" algn="l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156669"/>
              </a:buClr>
              <a:buSzPts val="2300"/>
              <a:buChar char="•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RPR仰賴人工辨識，缺乏判讀</a:t>
            </a:r>
            <a:r>
              <a:rPr lang="zh-TW" altLang="en-US" sz="4000" b="1">
                <a:solidFill>
                  <a:srgbClr val="C00000"/>
                </a:solidFill>
                <a:latin typeface="Microsoft JhengHei"/>
                <a:ea typeface="Microsoft JhengHei"/>
                <a:cs typeface="Calibri"/>
                <a:sym typeface="Calibri"/>
              </a:rPr>
              <a:t>一致性</a:t>
            </a:r>
            <a:endParaRPr lang="zh-TW" altLang="en-US" sz="4000" b="1">
              <a:solidFill>
                <a:srgbClr val="C00000"/>
              </a:solidFill>
              <a:latin typeface="Microsoft JhengHei"/>
              <a:ea typeface="Microsoft JhengHei"/>
              <a:cs typeface="Calibri"/>
            </a:endParaRPr>
          </a:p>
        </p:txBody>
      </p:sp>
      <p:sp>
        <p:nvSpPr>
          <p:cNvPr id="6" name="Google Shape;454;p47">
            <a:extLst>
              <a:ext uri="{FF2B5EF4-FFF2-40B4-BE49-F238E27FC236}">
                <a16:creationId xmlns:a16="http://schemas.microsoft.com/office/drawing/2014/main" id="{848D2C03-7F00-168A-B052-FED279356E76}"/>
              </a:ext>
            </a:extLst>
          </p:cNvPr>
          <p:cNvSpPr txBox="1"/>
          <p:nvPr/>
        </p:nvSpPr>
        <p:spPr>
          <a:xfrm>
            <a:off x="1111102" y="820294"/>
            <a:ext cx="518760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問題</a:t>
            </a:r>
            <a:endParaRPr lang="zh-TW" altLang="en-US" sz="4500">
              <a:latin typeface="Microsoft JhengHei"/>
              <a:ea typeface="Microsoft JhengHei"/>
            </a:endParaRPr>
          </a:p>
        </p:txBody>
      </p:sp>
      <p:sp>
        <p:nvSpPr>
          <p:cNvPr id="4" name="Google Shape;480;p49">
            <a:extLst>
              <a:ext uri="{FF2B5EF4-FFF2-40B4-BE49-F238E27FC236}">
                <a16:creationId xmlns:a16="http://schemas.microsoft.com/office/drawing/2014/main" id="{7749403E-822B-8F12-067D-FD39189593D9}"/>
              </a:ext>
            </a:extLst>
          </p:cNvPr>
          <p:cNvSpPr txBox="1"/>
          <p:nvPr/>
        </p:nvSpPr>
        <p:spPr>
          <a:xfrm>
            <a:off x="938195" y="3714844"/>
            <a:ext cx="107060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43255" lvl="1" indent="-329565" algn="l" rtl="0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rgbClr val="156669"/>
              </a:buClr>
              <a:buSzPts val="2300"/>
              <a:buChar char="•"/>
            </a:pPr>
            <a:r>
              <a:rPr lang="zh-TW" sz="4000" b="1">
                <a:solidFill>
                  <a:srgbClr val="C00000"/>
                </a:solidFill>
                <a:latin typeface="Microsoft JhengHei"/>
                <a:ea typeface="Microsoft JhengHei"/>
                <a:sym typeface="Calibri"/>
              </a:rPr>
              <a:t>大批量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的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受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聘僱外國人</a:t>
            </a: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規範</a:t>
            </a:r>
            <a:r>
              <a:rPr lang="zh-TW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血液篩查</a:t>
            </a:r>
            <a:endParaRPr lang="zh-TW" sz="4000" b="1">
              <a:solidFill>
                <a:srgbClr val="C00000"/>
              </a:solidFill>
              <a:latin typeface="Microsoft JhengHei"/>
              <a:ea typeface="Microsoft JhengHei"/>
            </a:endParaRPr>
          </a:p>
        </p:txBody>
      </p:sp>
      <p:sp>
        <p:nvSpPr>
          <p:cNvPr id="8" name="投影片編號版面配置區 12">
            <a:extLst>
              <a:ext uri="{FF2B5EF4-FFF2-40B4-BE49-F238E27FC236}">
                <a16:creationId xmlns:a16="http://schemas.microsoft.com/office/drawing/2014/main" id="{2FC4DFC6-B49C-AC5E-AA25-1F9F28104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6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pic>
        <p:nvPicPr>
          <p:cNvPr id="2" name="圖片 1" descr="一張含有 圓形, 卡通, 美工圖案 的圖片&#10;&#10;自動產生的描述">
            <a:extLst>
              <a:ext uri="{FF2B5EF4-FFF2-40B4-BE49-F238E27FC236}">
                <a16:creationId xmlns:a16="http://schemas.microsoft.com/office/drawing/2014/main" id="{ED8F444E-B0E7-2A56-E475-F7DBC8311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762" y="681681"/>
            <a:ext cx="1416909" cy="1468394"/>
          </a:xfrm>
          <a:prstGeom prst="rect">
            <a:avLst/>
          </a:prstGeom>
        </p:spPr>
      </p:pic>
      <p:sp>
        <p:nvSpPr>
          <p:cNvPr id="5" name="Google Shape;204;p28">
            <a:extLst>
              <a:ext uri="{FF2B5EF4-FFF2-40B4-BE49-F238E27FC236}">
                <a16:creationId xmlns:a16="http://schemas.microsoft.com/office/drawing/2014/main" id="{368A489C-A4EC-237B-C618-56998DD8F544}"/>
              </a:ext>
            </a:extLst>
          </p:cNvPr>
          <p:cNvSpPr txBox="1"/>
          <p:nvPr/>
        </p:nvSpPr>
        <p:spPr>
          <a:xfrm>
            <a:off x="3277584" y="6415877"/>
            <a:ext cx="56312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af-ZA" altLang="zh-TW" sz="1300" u="sng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行政院衛生福利部(民國93年1月13日發布)受聘僱外國人健康檢查管理辦法</a:t>
            </a:r>
            <a:endParaRPr lang="af-ZA"/>
          </a:p>
        </p:txBody>
      </p:sp>
    </p:spTree>
    <p:extLst>
      <p:ext uri="{BB962C8B-B14F-4D97-AF65-F5344CB8AC3E}">
        <p14:creationId xmlns:p14="http://schemas.microsoft.com/office/powerpoint/2010/main" val="5810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33">
            <a:extLst>
              <a:ext uri="{FF2B5EF4-FFF2-40B4-BE49-F238E27FC236}">
                <a16:creationId xmlns:a16="http://schemas.microsoft.com/office/drawing/2014/main" id="{F75F5C8F-2B4D-A348-F1FA-9034193587CE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81" name="Google Shape;481;p49"/>
          <p:cNvSpPr txBox="1"/>
          <p:nvPr/>
        </p:nvSpPr>
        <p:spPr>
          <a:xfrm>
            <a:off x="1025974" y="1784200"/>
            <a:ext cx="10396892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00455" lvl="2" indent="-338455">
              <a:lnSpc>
                <a:spcPct val="139977"/>
              </a:lnSpc>
              <a:buClr>
                <a:srgbClr val="156669"/>
              </a:buClr>
              <a:buSzPts val="2400"/>
              <a:buFont typeface="Wingdings"/>
              <a:buChar char="§"/>
            </a:pP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利用</a:t>
            </a:r>
            <a:r>
              <a:rPr lang="zh-TW" altLang="en-US" sz="4000" b="1">
                <a:solidFill>
                  <a:srgbClr val="C00000"/>
                </a:solidFill>
                <a:latin typeface="Calibri"/>
                <a:ea typeface="Microsoft JhengHei"/>
                <a:cs typeface="Calibri"/>
                <a:sym typeface="Calibri"/>
              </a:rPr>
              <a:t>物件偵測</a:t>
            </a: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技術判別</a:t>
            </a:r>
            <a:endParaRPr lang="zh-TW" altLang="en-US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1100455" lvl="2" indent="-338455">
              <a:lnSpc>
                <a:spcPct val="139977"/>
              </a:lnSpc>
              <a:buClr>
                <a:srgbClr val="156669"/>
              </a:buClr>
              <a:buSzPts val="2400"/>
              <a:buFont typeface="Wingdings"/>
              <a:buChar char="§"/>
            </a:pPr>
            <a:r>
              <a:rPr lang="zh-TW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根據置信度</a:t>
            </a: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進行陰陽性分類</a:t>
            </a:r>
            <a:endParaRPr lang="zh-TW" altLang="en-US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762000" lvl="2">
              <a:lnSpc>
                <a:spcPct val="139977"/>
              </a:lnSpc>
              <a:buClr>
                <a:srgbClr val="156669"/>
              </a:buClr>
              <a:buSzPts val="2400"/>
            </a:pP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將結果分為:</a:t>
            </a:r>
            <a:endParaRPr lang="zh-TW" altLang="en-US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  <a:p>
            <a:pPr marL="762000" lvl="2">
              <a:lnSpc>
                <a:spcPct val="139977"/>
              </a:lnSpc>
              <a:buSzPts val="2400"/>
            </a:pP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陰性、陽性、</a:t>
            </a:r>
            <a:r>
              <a:rPr lang="zh-TW" altLang="en-US" sz="4000" b="1">
                <a:solidFill>
                  <a:srgbClr val="C00000"/>
                </a:solidFill>
                <a:latin typeface="Calibri"/>
                <a:ea typeface="Microsoft JhengHei"/>
                <a:cs typeface="Calibri"/>
                <a:sym typeface="Calibri"/>
              </a:rPr>
              <a:t>陰陽未定</a:t>
            </a:r>
            <a:r>
              <a:rPr lang="zh-TW" altLang="en-US" sz="4000" b="1">
                <a:solidFill>
                  <a:srgbClr val="156669"/>
                </a:solidFill>
                <a:latin typeface="Calibri"/>
                <a:ea typeface="Microsoft JhengHei"/>
                <a:cs typeface="Calibri"/>
                <a:sym typeface="Calibri"/>
              </a:rPr>
              <a:t>與空白等四類</a:t>
            </a:r>
            <a:endParaRPr lang="zh-TW" altLang="en-US" sz="4000" b="1">
              <a:solidFill>
                <a:srgbClr val="156669"/>
              </a:solidFill>
              <a:latin typeface="Calibri"/>
              <a:ea typeface="Microsoft JhengHei"/>
              <a:cs typeface="Calibri"/>
            </a:endParaRPr>
          </a:p>
        </p:txBody>
      </p:sp>
      <p:sp>
        <p:nvSpPr>
          <p:cNvPr id="6" name="Google Shape;454;p47">
            <a:extLst>
              <a:ext uri="{FF2B5EF4-FFF2-40B4-BE49-F238E27FC236}">
                <a16:creationId xmlns:a16="http://schemas.microsoft.com/office/drawing/2014/main" id="{848D2C03-7F00-168A-B052-FED279356E76}"/>
              </a:ext>
            </a:extLst>
          </p:cNvPr>
          <p:cNvSpPr txBox="1"/>
          <p:nvPr/>
        </p:nvSpPr>
        <p:spPr>
          <a:xfrm>
            <a:off x="1037378" y="822373"/>
            <a:ext cx="5187600" cy="121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方法</a:t>
            </a:r>
            <a:endParaRPr lang="zh-TW" altLang="en-US" sz="4500">
              <a:latin typeface="Microsoft JhengHei"/>
              <a:ea typeface="Microsoft JhengHei"/>
            </a:endParaRPr>
          </a:p>
        </p:txBody>
      </p:sp>
      <p:sp>
        <p:nvSpPr>
          <p:cNvPr id="3" name="投影片編號版面配置區 12">
            <a:extLst>
              <a:ext uri="{FF2B5EF4-FFF2-40B4-BE49-F238E27FC236}">
                <a16:creationId xmlns:a16="http://schemas.microsoft.com/office/drawing/2014/main" id="{B8A35022-2D8C-AC97-DDC3-D395CC62F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7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pic>
        <p:nvPicPr>
          <p:cNvPr id="5" name="圖片 4" descr="一張含有 螢幕擷取畫面, 圓形, 圖形, 設計 的圖片&#10;&#10;自動產生的描述">
            <a:extLst>
              <a:ext uri="{FF2B5EF4-FFF2-40B4-BE49-F238E27FC236}">
                <a16:creationId xmlns:a16="http://schemas.microsoft.com/office/drawing/2014/main" id="{5E6ABD72-97D7-D794-7B28-4B57E51FB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897" y="990600"/>
            <a:ext cx="2158313" cy="224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44;p33">
            <a:extLst>
              <a:ext uri="{FF2B5EF4-FFF2-40B4-BE49-F238E27FC236}">
                <a16:creationId xmlns:a16="http://schemas.microsoft.com/office/drawing/2014/main" id="{8CC29BEB-C648-E779-6B94-C1DF4B55CE97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3" name="圖片 2" descr="一張含有 文字, 螢幕擷取畫面, 圓形 的圖片&#10;&#10;自動產生的描述">
            <a:extLst>
              <a:ext uri="{FF2B5EF4-FFF2-40B4-BE49-F238E27FC236}">
                <a16:creationId xmlns:a16="http://schemas.microsoft.com/office/drawing/2014/main" id="{627688DF-959A-D92B-2416-025FBEE71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55" y="1410959"/>
            <a:ext cx="6530068" cy="41184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2298AE9-8F14-CE1D-2FBB-34C148273504}"/>
              </a:ext>
            </a:extLst>
          </p:cNvPr>
          <p:cNvSpPr txBox="1"/>
          <p:nvPr/>
        </p:nvSpPr>
        <p:spPr>
          <a:xfrm>
            <a:off x="884693" y="1407859"/>
            <a:ext cx="4086519" cy="2292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4500" b="1" err="1">
                <a:solidFill>
                  <a:srgbClr val="156669"/>
                </a:solidFill>
                <a:latin typeface="Microsoft JhengHei"/>
                <a:ea typeface="新細明體"/>
                <a:cs typeface="Calibri"/>
              </a:rPr>
              <a:t>梅毒RPR</a:t>
            </a:r>
            <a:endParaRPr lang="en-US" altLang="zh-TW" sz="4500" b="1">
              <a:solidFill>
                <a:srgbClr val="156669"/>
              </a:solidFill>
              <a:latin typeface="Microsoft JhengHei"/>
              <a:ea typeface="新細明體"/>
              <a:cs typeface="Calibri"/>
            </a:endParaRPr>
          </a:p>
          <a:p>
            <a:r>
              <a:rPr lang="en-US" altLang="zh-TW" sz="4500" b="1" err="1">
                <a:solidFill>
                  <a:srgbClr val="156669"/>
                </a:solidFill>
                <a:latin typeface="Microsoft JhengHei"/>
                <a:ea typeface="新細明體"/>
                <a:cs typeface="Calibri"/>
              </a:rPr>
              <a:t>試驗卡樣本</a:t>
            </a:r>
            <a:endParaRPr lang="en-US" altLang="zh-TW" sz="4500" b="1">
              <a:solidFill>
                <a:srgbClr val="156669"/>
              </a:solidFill>
              <a:latin typeface="Microsoft JhengHei"/>
              <a:ea typeface="新細明體"/>
              <a:cs typeface="Calibri"/>
            </a:endParaRPr>
          </a:p>
          <a:p>
            <a:endParaRPr lang="en-US" altLang="zh-TW" sz="5300" b="1">
              <a:solidFill>
                <a:srgbClr val="156669"/>
              </a:solidFill>
              <a:latin typeface="Microsoft JhengHei"/>
              <a:ea typeface="新細明體"/>
              <a:cs typeface="Calibri"/>
            </a:endParaRPr>
          </a:p>
        </p:txBody>
      </p:sp>
      <p:sp>
        <p:nvSpPr>
          <p:cNvPr id="6" name="投影片編號版面配置區 12">
            <a:extLst>
              <a:ext uri="{FF2B5EF4-FFF2-40B4-BE49-F238E27FC236}">
                <a16:creationId xmlns:a16="http://schemas.microsoft.com/office/drawing/2014/main" id="{F2852B21-B064-02E2-521C-FBB48AB50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928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8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sp>
        <p:nvSpPr>
          <p:cNvPr id="9" name="Google Shape;480;p49">
            <a:extLst>
              <a:ext uri="{FF2B5EF4-FFF2-40B4-BE49-F238E27FC236}">
                <a16:creationId xmlns:a16="http://schemas.microsoft.com/office/drawing/2014/main" id="{7596166D-45CC-831A-A209-043668EE6345}"/>
              </a:ext>
            </a:extLst>
          </p:cNvPr>
          <p:cNvSpPr txBox="1"/>
          <p:nvPr/>
        </p:nvSpPr>
        <p:spPr>
          <a:xfrm>
            <a:off x="628378" y="3705670"/>
            <a:ext cx="4063661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3690" lvl="1">
              <a:lnSpc>
                <a:spcPct val="139977"/>
              </a:lnSpc>
              <a:buSzPts val="2300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  <a:sym typeface="Calibri"/>
              </a:rPr>
              <a:t>140張RPR卡</a:t>
            </a:r>
          </a:p>
          <a:p>
            <a:pPr marL="313690" lvl="1">
              <a:lnSpc>
                <a:spcPct val="139977"/>
              </a:lnSpc>
              <a:buSzPts val="2300"/>
            </a:pPr>
            <a:r>
              <a:rPr lang="zh-TW" altLang="en-US" sz="4000" b="1">
                <a:solidFill>
                  <a:srgbClr val="156669"/>
                </a:solidFill>
                <a:latin typeface="Microsoft JhengHei"/>
                <a:ea typeface="Microsoft JhengHei"/>
              </a:rPr>
              <a:t>1388個反應圈</a:t>
            </a:r>
          </a:p>
        </p:txBody>
      </p:sp>
    </p:spTree>
    <p:extLst>
      <p:ext uri="{BB962C8B-B14F-4D97-AF65-F5344CB8AC3E}">
        <p14:creationId xmlns:p14="http://schemas.microsoft.com/office/powerpoint/2010/main" val="210125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2E4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44;p33">
            <a:extLst>
              <a:ext uri="{FF2B5EF4-FFF2-40B4-BE49-F238E27FC236}">
                <a16:creationId xmlns:a16="http://schemas.microsoft.com/office/drawing/2014/main" id="{55FEBD99-73E9-01BA-7180-9C49818B6518}"/>
              </a:ext>
            </a:extLst>
          </p:cNvPr>
          <p:cNvSpPr/>
          <p:nvPr/>
        </p:nvSpPr>
        <p:spPr>
          <a:xfrm>
            <a:off x="159667" y="586067"/>
            <a:ext cx="11867048" cy="5591011"/>
          </a:xfrm>
          <a:custGeom>
            <a:avLst/>
            <a:gdLst/>
            <a:ahLst/>
            <a:cxnLst/>
            <a:rect l="l" t="t" r="r" b="b"/>
            <a:pathLst>
              <a:path w="4690533" h="2144889" extrusionOk="0">
                <a:moveTo>
                  <a:pt x="22170" y="0"/>
                </a:moveTo>
                <a:lnTo>
                  <a:pt x="4668363" y="0"/>
                </a:lnTo>
                <a:cubicBezTo>
                  <a:pt x="4680607" y="0"/>
                  <a:pt x="4690533" y="9926"/>
                  <a:pt x="4690533" y="22170"/>
                </a:cubicBezTo>
                <a:lnTo>
                  <a:pt x="4690533" y="2122719"/>
                </a:lnTo>
                <a:cubicBezTo>
                  <a:pt x="4690533" y="2134963"/>
                  <a:pt x="4680607" y="2144889"/>
                  <a:pt x="4668363" y="2144889"/>
                </a:cubicBezTo>
                <a:lnTo>
                  <a:pt x="22170" y="2144889"/>
                </a:lnTo>
                <a:cubicBezTo>
                  <a:pt x="9926" y="2144889"/>
                  <a:pt x="0" y="2134963"/>
                  <a:pt x="0" y="2122719"/>
                </a:cubicBezTo>
                <a:lnTo>
                  <a:pt x="0" y="22170"/>
                </a:lnTo>
                <a:cubicBezTo>
                  <a:pt x="0" y="9926"/>
                  <a:pt x="9926" y="0"/>
                  <a:pt x="22170" y="0"/>
                </a:cubicBezTo>
                <a:close/>
              </a:path>
            </a:pathLst>
          </a:custGeom>
          <a:solidFill>
            <a:srgbClr val="F8ECCC"/>
          </a:solidFill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67" tIns="60967" rIns="60967" bIns="60967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pic>
        <p:nvPicPr>
          <p:cNvPr id="518" name="Google Shape;5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264" y="3046463"/>
            <a:ext cx="1113303" cy="108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80000">
            <a:off x="436583" y="4613394"/>
            <a:ext cx="1459956" cy="14599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投影片編號版面配置區 12">
            <a:extLst>
              <a:ext uri="{FF2B5EF4-FFF2-40B4-BE49-F238E27FC236}">
                <a16:creationId xmlns:a16="http://schemas.microsoft.com/office/drawing/2014/main" id="{D2EDBF8B-4D18-117D-E124-064F82864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817"/>
            <a:ext cx="2743200" cy="365125"/>
          </a:xfrm>
        </p:spPr>
        <p:txBody>
          <a:bodyPr/>
          <a:lstStyle/>
          <a:p>
            <a:fld id="{5B0A2E34-17E6-46B6-A0CD-23734D57E7FF}" type="slidenum">
              <a:rPr lang="zh-TW" altLang="en-US" sz="2800" b="1" dirty="0" smtClean="0">
                <a:solidFill>
                  <a:schemeClr val="tx1"/>
                </a:solidFill>
                <a:latin typeface="Microsoft JhengHei"/>
                <a:ea typeface="Microsoft JhengHei"/>
              </a:rPr>
              <a:pPr/>
              <a:t>9</a:t>
            </a:fld>
            <a:r>
              <a:rPr lang="zh-TW" altLang="en-US" sz="2400" b="1">
                <a:solidFill>
                  <a:schemeClr val="tx1"/>
                </a:solidFill>
                <a:latin typeface="Microsoft JhengHei"/>
                <a:ea typeface="Microsoft JhengHei"/>
              </a:rPr>
              <a:t>  </a:t>
            </a:r>
          </a:p>
        </p:txBody>
      </p:sp>
      <p:graphicFrame>
        <p:nvGraphicFramePr>
          <p:cNvPr id="749" name="資料庫圖表 748">
            <a:extLst>
              <a:ext uri="{FF2B5EF4-FFF2-40B4-BE49-F238E27FC236}">
                <a16:creationId xmlns:a16="http://schemas.microsoft.com/office/drawing/2014/main" id="{CE6B1A67-7AE2-6A1C-77DF-87F2484E9C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955847"/>
              </p:ext>
            </p:extLst>
          </p:nvPr>
        </p:nvGraphicFramePr>
        <p:xfrm>
          <a:off x="1969820" y="1356544"/>
          <a:ext cx="8315962" cy="4902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0FE3DA1D-199A-2E2C-88D8-426B561DFE62}"/>
              </a:ext>
            </a:extLst>
          </p:cNvPr>
          <p:cNvSpPr txBox="1"/>
          <p:nvPr/>
        </p:nvSpPr>
        <p:spPr>
          <a:xfrm>
            <a:off x="8388209" y="3810082"/>
            <a:ext cx="2199400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sz="2500" b="1">
                <a:latin typeface="Microsoft JhengHei"/>
                <a:ea typeface="Microsoft JhengHei"/>
              </a:rPr>
              <a:t>Model 2:</a:t>
            </a:r>
          </a:p>
          <a:p>
            <a:r>
              <a:rPr lang="zh-TW" altLang="en-US" sz="2500" b="1">
                <a:latin typeface="Microsoft JhengHei"/>
                <a:ea typeface="Microsoft JhengHei"/>
              </a:rPr>
              <a:t>影</a:t>
            </a:r>
            <a:r>
              <a:rPr lang="zh-TW" sz="2500" b="1">
                <a:latin typeface="Microsoft JhengHei"/>
                <a:ea typeface="Microsoft JhengHei"/>
              </a:rPr>
              <a:t>像分成</a:t>
            </a:r>
            <a:r>
              <a:rPr lang="zh-TW" altLang="en-US" sz="2500" b="1">
                <a:latin typeface="Microsoft JhengHei"/>
                <a:ea typeface="Microsoft JhengHei"/>
              </a:rPr>
              <a:t>四</a:t>
            </a:r>
            <a:r>
              <a:rPr lang="zh-TW" sz="2500" b="1">
                <a:latin typeface="Microsoft JhengHei"/>
                <a:ea typeface="Microsoft JhengHei"/>
              </a:rPr>
              <a:t>類</a:t>
            </a:r>
          </a:p>
          <a:p>
            <a:pPr marL="285750" indent="-285750">
              <a:buFont typeface="Arial"/>
              <a:buChar char="•"/>
            </a:pPr>
            <a:r>
              <a:rPr lang="zh-TW" sz="2500" b="1">
                <a:latin typeface="Microsoft JhengHei"/>
                <a:ea typeface="Microsoft JhengHei"/>
              </a:rPr>
              <a:t>陰性</a:t>
            </a:r>
          </a:p>
          <a:p>
            <a:pPr marL="285750" indent="-285750">
              <a:buFont typeface="Arial"/>
              <a:buChar char="•"/>
            </a:pPr>
            <a:r>
              <a:rPr lang="zh-TW" sz="2500" b="1">
                <a:latin typeface="Microsoft JhengHei"/>
                <a:ea typeface="Microsoft JhengHei"/>
              </a:rPr>
              <a:t>陰陽</a:t>
            </a:r>
            <a:r>
              <a:rPr lang="zh-TW" altLang="en-US" sz="2500" b="1">
                <a:latin typeface="Microsoft JhengHei"/>
                <a:ea typeface="Microsoft JhengHei"/>
              </a:rPr>
              <a:t>未定</a:t>
            </a:r>
            <a:endParaRPr lang="zh-TW" sz="2500" b="1">
              <a:latin typeface="Microsoft JhengHei"/>
              <a:ea typeface="Microsoft JhengHei"/>
            </a:endParaRPr>
          </a:p>
          <a:p>
            <a:pPr marL="285750" indent="-285750">
              <a:buFont typeface="Arial"/>
              <a:buChar char="•"/>
            </a:pPr>
            <a:r>
              <a:rPr lang="zh-TW" sz="2500" b="1">
                <a:latin typeface="Microsoft JhengHei"/>
                <a:ea typeface="Microsoft JhengHei"/>
              </a:rPr>
              <a:t>陽性</a:t>
            </a:r>
          </a:p>
          <a:p>
            <a:pPr marL="285750" indent="-285750">
              <a:buFont typeface="Arial"/>
              <a:buChar char="•"/>
            </a:pPr>
            <a:r>
              <a:rPr lang="zh-TW" altLang="en-US" sz="2500" b="1">
                <a:latin typeface="Microsoft JhengHei"/>
                <a:ea typeface="Microsoft JhengHei"/>
              </a:rPr>
              <a:t>空白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BA6F2F1-6D4A-E1F8-B8B4-567664DC71F4}"/>
              </a:ext>
            </a:extLst>
          </p:cNvPr>
          <p:cNvSpPr txBox="1"/>
          <p:nvPr/>
        </p:nvSpPr>
        <p:spPr>
          <a:xfrm>
            <a:off x="7956144" y="734864"/>
            <a:ext cx="257463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2500" b="1">
                <a:latin typeface="Microsoft JhengHei"/>
                <a:ea typeface="Microsoft JhengHei"/>
              </a:rPr>
              <a:t>Model 1:</a:t>
            </a:r>
          </a:p>
          <a:p>
            <a:r>
              <a:rPr lang="zh-TW" altLang="en-US" sz="2500" b="1">
                <a:latin typeface="Microsoft JhengHei"/>
                <a:ea typeface="Microsoft JhengHei"/>
              </a:rPr>
              <a:t>自動偵測檢驗圈</a:t>
            </a:r>
          </a:p>
        </p:txBody>
      </p:sp>
      <p:cxnSp>
        <p:nvCxnSpPr>
          <p:cNvPr id="1021" name="接點: 肘形 1020">
            <a:extLst>
              <a:ext uri="{FF2B5EF4-FFF2-40B4-BE49-F238E27FC236}">
                <a16:creationId xmlns:a16="http://schemas.microsoft.com/office/drawing/2014/main" id="{045603ED-C8D9-CDC2-6AE3-62DF8D0103F1}"/>
              </a:ext>
            </a:extLst>
          </p:cNvPr>
          <p:cNvCxnSpPr/>
          <p:nvPr/>
        </p:nvCxnSpPr>
        <p:spPr>
          <a:xfrm>
            <a:off x="7317760" y="4703230"/>
            <a:ext cx="1077156" cy="640671"/>
          </a:xfrm>
          <a:prstGeom prst="bentConnector3">
            <a:avLst/>
          </a:prstGeom>
          <a:ln w="57150">
            <a:solidFill>
              <a:srgbClr val="362B1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Google Shape;585;p59">
            <a:extLst>
              <a:ext uri="{FF2B5EF4-FFF2-40B4-BE49-F238E27FC236}">
                <a16:creationId xmlns:a16="http://schemas.microsoft.com/office/drawing/2014/main" id="{72E99A43-43A4-8AC8-8C1D-73F5A28B00F9}"/>
              </a:ext>
            </a:extLst>
          </p:cNvPr>
          <p:cNvSpPr txBox="1"/>
          <p:nvPr/>
        </p:nvSpPr>
        <p:spPr>
          <a:xfrm>
            <a:off x="606860" y="914866"/>
            <a:ext cx="3380400" cy="96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500" b="1">
                <a:solidFill>
                  <a:srgbClr val="156669"/>
                </a:solidFill>
                <a:latin typeface="Microsoft JhengHei"/>
                <a:ea typeface="Microsoft JhengHei"/>
                <a:cs typeface="Calibri"/>
                <a:sym typeface="Calibri"/>
              </a:rPr>
              <a:t>系統流程</a:t>
            </a:r>
            <a:endParaRPr lang="zh-TW" altLang="en-US" sz="4500" b="1">
              <a:latin typeface="Microsoft JhengHei"/>
              <a:ea typeface="Microsoft JhengHei"/>
            </a:endParaRPr>
          </a:p>
        </p:txBody>
      </p:sp>
      <p:cxnSp>
        <p:nvCxnSpPr>
          <p:cNvPr id="1005" name="直線單箭頭接點 1004">
            <a:extLst>
              <a:ext uri="{FF2B5EF4-FFF2-40B4-BE49-F238E27FC236}">
                <a16:creationId xmlns:a16="http://schemas.microsoft.com/office/drawing/2014/main" id="{EC3E4A7E-4DCF-2635-FE9D-F8B85FF0E6C7}"/>
              </a:ext>
            </a:extLst>
          </p:cNvPr>
          <p:cNvCxnSpPr/>
          <p:nvPr/>
        </p:nvCxnSpPr>
        <p:spPr>
          <a:xfrm flipH="1" flipV="1">
            <a:off x="9103182" y="1598265"/>
            <a:ext cx="2960" cy="5216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84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寬螢幕</PresentationFormat>
  <Slides>20</Slides>
  <Notes>18</Notes>
  <HiddenSlides>2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revision>13</cp:revision>
  <dcterms:created xsi:type="dcterms:W3CDTF">2024-05-13T15:44:26Z</dcterms:created>
  <dcterms:modified xsi:type="dcterms:W3CDTF">2025-12-05T06:22:44Z</dcterms:modified>
</cp:coreProperties>
</file>